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6"/>
  </p:notesMasterIdLst>
  <p:sldIdLst>
    <p:sldId id="435" r:id="rId2"/>
    <p:sldId id="437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50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8B1"/>
    <a:srgbClr val="0D32A1"/>
    <a:srgbClr val="2855B8"/>
    <a:srgbClr val="0D52C9"/>
    <a:srgbClr val="F3A514"/>
    <a:srgbClr val="F1A426"/>
    <a:srgbClr val="0D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47" autoAdjust="0"/>
    <p:restoredTop sz="99843" autoAdjust="0"/>
  </p:normalViewPr>
  <p:slideViewPr>
    <p:cSldViewPr snapToGrid="0" snapToObjects="1">
      <p:cViewPr varScale="1">
        <p:scale>
          <a:sx n="114" d="100"/>
          <a:sy n="114" d="100"/>
        </p:scale>
        <p:origin x="16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C1A02-17DA-E84F-8504-E75DEFBC38B1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60A1A-98AF-8042-8E91-2DD3255F9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0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2800">
                <a:latin typeface="Lat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Lato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10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42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080298"/>
            <a:ext cx="7886700" cy="605581"/>
          </a:xfrm>
        </p:spPr>
        <p:txBody>
          <a:bodyPr anchor="b">
            <a:normAutofit/>
          </a:bodyPr>
          <a:lstStyle>
            <a:lvl1pPr>
              <a:defRPr sz="2800">
                <a:latin typeface="Lat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712868"/>
            <a:ext cx="7886700" cy="62261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E48B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39" y="733666"/>
            <a:ext cx="6834922" cy="434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9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931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73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088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03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57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33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EA99C-DD55-4D8A-B374-00A428C3BB8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05CD-80EA-46D3-8E4A-DE2F9579A1BD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03831127"/>
              </p:ext>
            </p:extLst>
          </p:nvPr>
        </p:nvGraphicFramePr>
        <p:xfrm>
          <a:off x="-4601" y="6293523"/>
          <a:ext cx="9148601" cy="58392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148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3923">
                <a:tc>
                  <a:txBody>
                    <a:bodyPr/>
                    <a:lstStyle/>
                    <a:p>
                      <a:pPr lvl="0" algn="ctr">
                        <a:lnSpc>
                          <a:spcPct val="200000"/>
                        </a:lnSpc>
                      </a:pPr>
                      <a:endParaRPr lang="en-US" sz="1600" b="0" i="0" dirty="0">
                        <a:solidFill>
                          <a:schemeClr val="bg1"/>
                        </a:solidFill>
                        <a:latin typeface="Lato Light"/>
                        <a:cs typeface="Lato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100668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7854762" y="6608977"/>
            <a:ext cx="885825" cy="27432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4D0F338-9844-484A-A0C8-6E81D40D4EDD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6"/>
          <a:stretch/>
        </p:blipFill>
        <p:spPr>
          <a:xfrm>
            <a:off x="323035" y="6384882"/>
            <a:ext cx="1451976" cy="3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2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E48B1"/>
          </a:solidFill>
          <a:latin typeface="Lato Bold"/>
          <a:ea typeface="+mj-ea"/>
          <a:cs typeface="Lato Bold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F3A514"/>
        </a:buClr>
        <a:buFont typeface="Arial" panose="020B0604020202020204" pitchFamily="34" charset="0"/>
        <a:buNone/>
        <a:defRPr sz="1800" b="1" i="0" kern="1200">
          <a:solidFill>
            <a:srgbClr val="0E48B1"/>
          </a:solidFill>
          <a:latin typeface="Lato Bold"/>
          <a:ea typeface="+mn-ea"/>
          <a:cs typeface="Lato Bold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A514"/>
        </a:buClr>
        <a:buFont typeface="Arial" panose="020B0604020202020204" pitchFamily="34" charset="0"/>
        <a:buChar char="•"/>
        <a:defRPr sz="1400" kern="1200">
          <a:solidFill>
            <a:srgbClr val="0E48B1"/>
          </a:solidFill>
          <a:latin typeface="Lato Regular"/>
          <a:ea typeface="+mn-ea"/>
          <a:cs typeface="Lato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A514"/>
        </a:buClr>
        <a:buFont typeface="Arial" panose="020B0604020202020204" pitchFamily="34" charset="0"/>
        <a:buChar char="•"/>
        <a:defRPr sz="1400" kern="1200">
          <a:solidFill>
            <a:srgbClr val="0E48B1"/>
          </a:solidFill>
          <a:latin typeface="Lato Regular"/>
          <a:ea typeface="+mn-ea"/>
          <a:cs typeface="Lato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A514"/>
        </a:buClr>
        <a:buFont typeface="Arial" panose="020B0604020202020204" pitchFamily="34" charset="0"/>
        <a:buChar char="•"/>
        <a:defRPr sz="1400" kern="1200">
          <a:solidFill>
            <a:srgbClr val="0E48B1"/>
          </a:solidFill>
          <a:latin typeface="Lato Regular"/>
          <a:ea typeface="+mn-ea"/>
          <a:cs typeface="Lato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A514"/>
        </a:buClr>
        <a:buFont typeface="Arial" panose="020B0604020202020204" pitchFamily="34" charset="0"/>
        <a:buChar char="•"/>
        <a:defRPr sz="1400" kern="1200">
          <a:solidFill>
            <a:srgbClr val="0E48B1"/>
          </a:solidFill>
          <a:latin typeface="Lato Regular"/>
          <a:ea typeface="+mn-ea"/>
          <a:cs typeface="La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Nextiva Mobile App Training</a:t>
            </a:r>
          </a:p>
        </p:txBody>
      </p:sp>
    </p:spTree>
    <p:extLst>
      <p:ext uri="{BB962C8B-B14F-4D97-AF65-F5344CB8AC3E}">
        <p14:creationId xmlns:p14="http://schemas.microsoft.com/office/powerpoint/2010/main" val="2247418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20"/>
            <a:ext cx="7886700" cy="960145"/>
          </a:xfrm>
        </p:spPr>
        <p:txBody>
          <a:bodyPr/>
          <a:lstStyle/>
          <a:p>
            <a:r>
              <a:rPr lang="en-US" dirty="0"/>
              <a:t>Voicemail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7102"/>
            <a:ext cx="7886700" cy="1564249"/>
          </a:xfrm>
        </p:spPr>
        <p:txBody>
          <a:bodyPr>
            <a:normAutofit fontScale="85000" lnSpcReduction="20000"/>
          </a:bodyPr>
          <a:lstStyle/>
          <a:p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Voicemail can be accessed by pressing on the menu icon in the upper-left hand corner and pressing “</a:t>
            </a:r>
            <a:r>
              <a:rPr lang="en-US" sz="1400" dirty="0">
                <a:latin typeface="Lato" charset="0"/>
                <a:ea typeface="Lato" charset="0"/>
                <a:cs typeface="Lato" charset="0"/>
              </a:rPr>
              <a:t>Voicemail</a:t>
            </a:r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”. This will also indicate how many new voicemails you have. </a:t>
            </a:r>
          </a:p>
          <a:p>
            <a:endParaRPr lang="en-US" sz="1400" b="0" dirty="0">
              <a:latin typeface="Lato" charset="0"/>
              <a:ea typeface="Lato" charset="0"/>
              <a:cs typeface="Lato" charset="0"/>
            </a:endParaRPr>
          </a:p>
          <a:p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Once accessed, you will see the list of voicemails. You can select a voicemail and will be provided with the options to: Play, play over speaker, call the contact back, delete the voicemail. </a:t>
            </a:r>
          </a:p>
          <a:p>
            <a:endParaRPr lang="en-US" sz="1400" b="0" dirty="0">
              <a:latin typeface="Lato" charset="0"/>
              <a:ea typeface="Lato" charset="0"/>
              <a:cs typeface="Lato" charset="0"/>
            </a:endParaRPr>
          </a:p>
          <a:p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Any voicemails deleted from the app will be deleted from the desk phone the app is sharing from (if applicable). </a:t>
            </a:r>
          </a:p>
        </p:txBody>
      </p: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922828BD-9774-4AE2-985A-C23F8D4AA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69" y="2627794"/>
            <a:ext cx="2013104" cy="3573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FBF74E-6142-4FFD-8F6B-EB1076112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503" y="2627793"/>
            <a:ext cx="2013105" cy="3573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A785F8-CFF0-4A50-827A-4E9D60677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037" y="2627793"/>
            <a:ext cx="2013106" cy="3573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9374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16225"/>
            <a:ext cx="7886700" cy="1325563"/>
          </a:xfrm>
        </p:spPr>
        <p:txBody>
          <a:bodyPr/>
          <a:lstStyle/>
          <a:p>
            <a:r>
              <a:rPr lang="en-US" dirty="0"/>
              <a:t>Chat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3479"/>
            <a:ext cx="7886700" cy="1782013"/>
          </a:xfrm>
        </p:spPr>
        <p:txBody>
          <a:bodyPr>
            <a:normAutofit fontScale="92500" lnSpcReduction="20000"/>
          </a:bodyPr>
          <a:lstStyle/>
          <a:p>
            <a:r>
              <a:rPr lang="en-US" sz="1200" b="0" dirty="0">
                <a:latin typeface="Lato" charset="0"/>
                <a:ea typeface="Lato" charset="0"/>
                <a:cs typeface="Lato" charset="0"/>
              </a:rPr>
              <a:t>To chat with a Nextiva user, access your directory to locate the user you wish to chat with. Press on the user’s name, then press the “</a:t>
            </a:r>
            <a:r>
              <a:rPr lang="en-US" sz="1200" dirty="0">
                <a:latin typeface="Lato" charset="0"/>
                <a:ea typeface="Lato" charset="0"/>
                <a:cs typeface="Lato" charset="0"/>
              </a:rPr>
              <a:t>Chat</a:t>
            </a:r>
            <a:r>
              <a:rPr lang="en-US" sz="1200" b="0" dirty="0">
                <a:latin typeface="Lato" charset="0"/>
                <a:ea typeface="Lato" charset="0"/>
                <a:cs typeface="Lato" charset="0"/>
              </a:rPr>
              <a:t>” button.</a:t>
            </a:r>
          </a:p>
          <a:p>
            <a:endParaRPr lang="en-US" sz="1200" b="0" dirty="0">
              <a:latin typeface="Lato" charset="0"/>
              <a:ea typeface="Lato" charset="0"/>
              <a:cs typeface="Lato" charset="0"/>
            </a:endParaRPr>
          </a:p>
          <a:p>
            <a:r>
              <a:rPr lang="en-US" sz="1200" b="0" dirty="0">
                <a:latin typeface="Lato" charset="0"/>
                <a:ea typeface="Lato" charset="0"/>
                <a:cs typeface="Lato" charset="0"/>
              </a:rPr>
              <a:t>The user’s chat history will display. You can then press the message box to bring up the keyboard to begin typing to the user. Press </a:t>
            </a:r>
            <a:r>
              <a:rPr lang="en-US" sz="1200" dirty="0">
                <a:latin typeface="Lato" charset="0"/>
                <a:ea typeface="Lato" charset="0"/>
                <a:cs typeface="Lato" charset="0"/>
              </a:rPr>
              <a:t>“Send”</a:t>
            </a:r>
            <a:r>
              <a:rPr lang="en-US" sz="1200" b="0" dirty="0">
                <a:latin typeface="Lato" charset="0"/>
                <a:ea typeface="Lato" charset="0"/>
                <a:cs typeface="Lato" charset="0"/>
              </a:rPr>
              <a:t> to send your message. </a:t>
            </a:r>
          </a:p>
          <a:p>
            <a:endParaRPr lang="en-US" sz="1200" b="0" dirty="0">
              <a:latin typeface="Lato" charset="0"/>
              <a:ea typeface="Lato" charset="0"/>
              <a:cs typeface="Lato" charset="0"/>
            </a:endParaRPr>
          </a:p>
          <a:p>
            <a:r>
              <a:rPr lang="en-US" sz="1200" b="0" dirty="0">
                <a:latin typeface="Lato" charset="0"/>
                <a:ea typeface="Lato" charset="0"/>
                <a:cs typeface="Lato" charset="0"/>
              </a:rPr>
              <a:t>Once finished, press the back arrow in the upper-left hand corner to be taken back to the default screen where all your message history will be located. </a:t>
            </a:r>
          </a:p>
          <a:p>
            <a:pPr lvl="1" indent="0">
              <a:buNone/>
            </a:pPr>
            <a:r>
              <a:rPr lang="en-US" sz="900" dirty="0">
                <a:latin typeface="Lato" charset="0"/>
                <a:ea typeface="Lato" charset="0"/>
                <a:cs typeface="Lato" charset="0"/>
              </a:rPr>
              <a:t>NOTE: You can also press the “</a:t>
            </a:r>
            <a:r>
              <a:rPr lang="en-US" sz="900" b="1" dirty="0">
                <a:latin typeface="Lato" charset="0"/>
                <a:ea typeface="Lato" charset="0"/>
                <a:cs typeface="Lato" charset="0"/>
              </a:rPr>
              <a:t>+</a:t>
            </a:r>
            <a:r>
              <a:rPr lang="en-US" sz="900" dirty="0">
                <a:latin typeface="Lato" charset="0"/>
                <a:ea typeface="Lato" charset="0"/>
                <a:cs typeface="Lato" charset="0"/>
              </a:rPr>
              <a:t>” button in the upper-right hand corner of the default screen to search for a contact to chat with once you have located them in the search. </a:t>
            </a:r>
            <a:endParaRPr lang="en-US" sz="900" b="0" dirty="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3C6AE3-9098-4B12-9369-69C506343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66" y="2643377"/>
            <a:ext cx="2029484" cy="3602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B0DBD87-EAC1-4E88-9C46-0C1EB2EEC19A}"/>
              </a:ext>
            </a:extLst>
          </p:cNvPr>
          <p:cNvSpPr/>
          <p:nvPr/>
        </p:nvSpPr>
        <p:spPr>
          <a:xfrm rot="10800000">
            <a:off x="967666" y="4586588"/>
            <a:ext cx="284086" cy="426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DACC6A-260B-4D97-BF3A-2BAF05AD6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183" y="2643379"/>
            <a:ext cx="2029484" cy="3602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769A9C-5E17-4A26-8BF5-85863565F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424" y="2637738"/>
            <a:ext cx="2029485" cy="360797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9468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490589" cy="4351338"/>
          </a:xfrm>
        </p:spPr>
        <p:txBody>
          <a:bodyPr/>
          <a:lstStyle/>
          <a:p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You can check call history by accessing the menu and pressing “</a:t>
            </a:r>
            <a:r>
              <a:rPr lang="en-US" sz="1400" dirty="0">
                <a:latin typeface="Lato" charset="0"/>
                <a:ea typeface="Lato" charset="0"/>
                <a:cs typeface="Lato" charset="0"/>
              </a:rPr>
              <a:t>Call History</a:t>
            </a:r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”.</a:t>
            </a:r>
          </a:p>
          <a:p>
            <a:endParaRPr lang="en-US" sz="1400" b="0" dirty="0">
              <a:latin typeface="Lato" charset="0"/>
              <a:ea typeface="Lato" charset="0"/>
              <a:cs typeface="Lato" charset="0"/>
            </a:endParaRPr>
          </a:p>
          <a:p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The call history will be displayed. The </a:t>
            </a:r>
            <a:br>
              <a:rPr lang="en-US" sz="1400" b="0" dirty="0">
                <a:latin typeface="Lato" charset="0"/>
                <a:ea typeface="Lato" charset="0"/>
                <a:cs typeface="Lato" charset="0"/>
              </a:rPr>
            </a:br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arrows will indicate whether calls were</a:t>
            </a:r>
            <a:br>
              <a:rPr lang="en-US" sz="1400" b="0" dirty="0">
                <a:latin typeface="Lato" charset="0"/>
                <a:ea typeface="Lato" charset="0"/>
                <a:cs typeface="Lato" charset="0"/>
              </a:rPr>
            </a:br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inbound (pointing away from the number) or outbound (pointing at the number). </a:t>
            </a:r>
          </a:p>
          <a:p>
            <a:endParaRPr lang="en-US" sz="1400" b="0" dirty="0">
              <a:latin typeface="Lato" charset="0"/>
              <a:ea typeface="Lato" charset="0"/>
              <a:cs typeface="Lato" charset="0"/>
            </a:endParaRPr>
          </a:p>
          <a:p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A missed call will be highlighted </a:t>
            </a:r>
            <a:r>
              <a:rPr lang="en-US" sz="1400" b="0" dirty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red</a:t>
            </a:r>
            <a:r>
              <a:rPr lang="en-US" sz="1400" b="0" dirty="0">
                <a:solidFill>
                  <a:srgbClr val="002060"/>
                </a:solidFill>
                <a:latin typeface="Lato" charset="0"/>
                <a:ea typeface="Lato" charset="0"/>
                <a:cs typeface="Lato" charset="0"/>
              </a:rPr>
              <a:t>. </a:t>
            </a:r>
            <a:endParaRPr lang="en-US" sz="1400" b="0" dirty="0"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860C0E-BB3C-417D-B60A-7C916D878C4E}"/>
              </a:ext>
            </a:extLst>
          </p:cNvPr>
          <p:cNvGrpSpPr/>
          <p:nvPr/>
        </p:nvGrpSpPr>
        <p:grpSpPr>
          <a:xfrm>
            <a:off x="4119239" y="1825625"/>
            <a:ext cx="2393220" cy="4247965"/>
            <a:chOff x="4683833" y="1612092"/>
            <a:chExt cx="1931831" cy="3429000"/>
          </a:xfrm>
        </p:grpSpPr>
        <p:pic>
          <p:nvPicPr>
            <p:cNvPr id="4" name="Content Placeholder 9" descr="A screenshot of text&#10;&#10;Description automatically generated">
              <a:extLst>
                <a:ext uri="{FF2B5EF4-FFF2-40B4-BE49-F238E27FC236}">
                  <a16:creationId xmlns:a16="http://schemas.microsoft.com/office/drawing/2014/main" id="{2B1248A6-A767-4B9D-8C27-6BD2CC7D7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3833" y="1612092"/>
              <a:ext cx="1931831" cy="3429000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1E0EC0FA-6A7C-4CF5-BE4D-B3A4A93D995D}"/>
                </a:ext>
              </a:extLst>
            </p:cNvPr>
            <p:cNvSpPr/>
            <p:nvPr/>
          </p:nvSpPr>
          <p:spPr>
            <a:xfrm rot="10800000">
              <a:off x="5649748" y="3963879"/>
              <a:ext cx="692458" cy="346229"/>
            </a:xfrm>
            <a:prstGeom prst="rightArrow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B0D1A1-42DA-4131-BB9E-63442A2BA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257" y="1825625"/>
            <a:ext cx="2393220" cy="424796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376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900" y="1650606"/>
            <a:ext cx="3206503" cy="4351338"/>
          </a:xfrm>
        </p:spPr>
        <p:txBody>
          <a:bodyPr/>
          <a:lstStyle/>
          <a:p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Pull Call allows you to take a phone call on another Nextiva device (desk phone, desktop app) and bring it to the mobile app. </a:t>
            </a:r>
          </a:p>
          <a:p>
            <a:endParaRPr lang="en-US" sz="1400" b="0" dirty="0">
              <a:latin typeface="Lato" charset="0"/>
              <a:ea typeface="Lato" charset="0"/>
              <a:cs typeface="Lato" charset="0"/>
            </a:endParaRPr>
          </a:p>
          <a:p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Access the menu in the upper-left hand corner of the app and select “</a:t>
            </a:r>
            <a:r>
              <a:rPr lang="en-US" sz="1400" dirty="0">
                <a:latin typeface="Lato" charset="0"/>
                <a:ea typeface="Lato" charset="0"/>
                <a:cs typeface="Lato" charset="0"/>
              </a:rPr>
              <a:t>Pull Call</a:t>
            </a:r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”. Any active call occurring on your extension will be brought to the Nextiva App. </a:t>
            </a:r>
          </a:p>
          <a:p>
            <a:endParaRPr lang="en-US" sz="1400" b="0" dirty="0">
              <a:latin typeface="Lato" charset="0"/>
              <a:ea typeface="Lato" charset="0"/>
              <a:cs typeface="Lato" charset="0"/>
            </a:endParaRPr>
          </a:p>
          <a:p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This function is also available from a desk phone. During a dial tone, dial *11 and the call from your Nextiva App will be brought to the desk phone. </a:t>
            </a:r>
          </a:p>
        </p:txBody>
      </p:sp>
      <p:pic>
        <p:nvPicPr>
          <p:cNvPr id="6" name="Content Placeholder 9" descr="A screenshot of text&#10;&#10;Description automatically generated">
            <a:extLst>
              <a:ext uri="{FF2B5EF4-FFF2-40B4-BE49-F238E27FC236}">
                <a16:creationId xmlns:a16="http://schemas.microsoft.com/office/drawing/2014/main" id="{EE2EAEAE-9414-45E0-B159-3B64DD90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392" y="1627148"/>
            <a:ext cx="2393220" cy="424796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480D8EB-516E-4BC9-98C0-3FCDA649FA14}"/>
              </a:ext>
            </a:extLst>
          </p:cNvPr>
          <p:cNvSpPr/>
          <p:nvPr/>
        </p:nvSpPr>
        <p:spPr>
          <a:xfrm rot="10800000">
            <a:off x="6248000" y="4212150"/>
            <a:ext cx="857841" cy="428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69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9D3B941-CAD9-4F0A-91E3-1C23304D7DA2}"/>
              </a:ext>
            </a:extLst>
          </p:cNvPr>
          <p:cNvSpPr txBox="1">
            <a:spLocks/>
          </p:cNvSpPr>
          <p:nvPr/>
        </p:nvSpPr>
        <p:spPr>
          <a:xfrm>
            <a:off x="628649" y="365125"/>
            <a:ext cx="8132795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E48B1"/>
                </a:solidFill>
                <a:latin typeface="Lato Bold"/>
                <a:ea typeface="+mj-ea"/>
                <a:cs typeface="Lato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E48B1"/>
              </a:solidFill>
              <a:effectLst/>
              <a:uLnTx/>
              <a:uFillTx/>
              <a:latin typeface="Lato Bold"/>
              <a:ea typeface="+mj-e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E48B1"/>
                </a:solidFill>
                <a:effectLst/>
                <a:uLnTx/>
                <a:uFillTx/>
                <a:latin typeface="Lato Bold"/>
                <a:ea typeface="+mj-ea"/>
              </a:rPr>
              <a:t>Any questions?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E48B1"/>
              </a:solidFill>
              <a:effectLst/>
              <a:uLnTx/>
              <a:uFillTx/>
              <a:latin typeface="Lato Bold"/>
              <a:ea typeface="+mj-e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070B74-0110-4CA4-B44D-C642FD1C1998}"/>
              </a:ext>
            </a:extLst>
          </p:cNvPr>
          <p:cNvGrpSpPr/>
          <p:nvPr/>
        </p:nvGrpSpPr>
        <p:grpSpPr>
          <a:xfrm>
            <a:off x="2240940" y="2407381"/>
            <a:ext cx="4550740" cy="2716555"/>
            <a:chOff x="2020672" y="2573052"/>
            <a:chExt cx="5602695" cy="33445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1103" y="2573052"/>
              <a:ext cx="2541834" cy="3344518"/>
            </a:xfrm>
            <a:prstGeom prst="rect">
              <a:avLst/>
            </a:prstGeom>
          </p:spPr>
        </p:pic>
        <p:pic>
          <p:nvPicPr>
            <p:cNvPr id="8" name="Graphic 7" descr="Thumbs up sign">
              <a:extLst>
                <a:ext uri="{FF2B5EF4-FFF2-40B4-BE49-F238E27FC236}">
                  <a16:creationId xmlns:a16="http://schemas.microsoft.com/office/drawing/2014/main" id="{FC9C7F15-E55B-42A1-8855-A490398E6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2936" y="2980154"/>
              <a:ext cx="1530431" cy="1530431"/>
            </a:xfrm>
            <a:prstGeom prst="rect">
              <a:avLst/>
            </a:prstGeom>
          </p:spPr>
        </p:pic>
        <p:pic>
          <p:nvPicPr>
            <p:cNvPr id="9" name="Graphic 8" descr="Thumbs up sign">
              <a:extLst>
                <a:ext uri="{FF2B5EF4-FFF2-40B4-BE49-F238E27FC236}">
                  <a16:creationId xmlns:a16="http://schemas.microsoft.com/office/drawing/2014/main" id="{B27D3403-826E-4E41-AA84-FB6318BC4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020672" y="2980154"/>
              <a:ext cx="1530431" cy="1530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838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0034"/>
            <a:ext cx="7886700" cy="1325563"/>
          </a:xfrm>
        </p:spPr>
        <p:txBody>
          <a:bodyPr/>
          <a:lstStyle/>
          <a:p>
            <a:r>
              <a:rPr lang="en-US" dirty="0"/>
              <a:t>What is the Nextiva Mobile App? How do I get the App?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121" y="1380267"/>
            <a:ext cx="4487047" cy="469965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Nextiva Mobile App is an Application</a:t>
            </a:r>
            <a:br>
              <a:rPr lang="en-US" dirty="0"/>
            </a:br>
            <a:r>
              <a:rPr lang="en-US" dirty="0"/>
              <a:t>designed to enable your mobile device to </a:t>
            </a:r>
            <a:br>
              <a:rPr lang="en-US" dirty="0"/>
            </a:br>
            <a:r>
              <a:rPr lang="en-US" dirty="0"/>
              <a:t>make calls as if you were in the office.</a:t>
            </a:r>
          </a:p>
          <a:p>
            <a:endParaRPr lang="en-US" dirty="0"/>
          </a:p>
          <a:p>
            <a:r>
              <a:rPr lang="en-US" dirty="0"/>
              <a:t>All calls that come to your extension will</a:t>
            </a:r>
            <a:br>
              <a:rPr lang="en-US" dirty="0"/>
            </a:br>
            <a:r>
              <a:rPr lang="en-US" dirty="0"/>
              <a:t>simultaneously ring the App when you are signed in. </a:t>
            </a:r>
          </a:p>
          <a:p>
            <a:endParaRPr lang="en-US" dirty="0"/>
          </a:p>
          <a:p>
            <a:r>
              <a:rPr lang="en-US" dirty="0"/>
              <a:t>You can easily log out of the App to prevent</a:t>
            </a:r>
            <a:br>
              <a:rPr lang="en-US" dirty="0"/>
            </a:br>
            <a:r>
              <a:rPr lang="en-US" dirty="0"/>
              <a:t>calls from coming to the App. You can</a:t>
            </a:r>
            <a:br>
              <a:rPr lang="en-US" dirty="0"/>
            </a:br>
            <a:r>
              <a:rPr lang="en-US" dirty="0"/>
              <a:t>essentially “forward/</a:t>
            </a:r>
            <a:r>
              <a:rPr lang="en-US" dirty="0" err="1"/>
              <a:t>unforward</a:t>
            </a:r>
            <a:r>
              <a:rPr lang="en-US" dirty="0"/>
              <a:t>” calls to</a:t>
            </a:r>
            <a:br>
              <a:rPr lang="en-US" dirty="0"/>
            </a:br>
            <a:r>
              <a:rPr lang="en-US" dirty="0"/>
              <a:t>your mobile device simply by signing in/out.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App uses the data side of Cellular/</a:t>
            </a:r>
            <a:r>
              <a:rPr lang="en-US" dirty="0" err="1"/>
              <a:t>Wifi</a:t>
            </a:r>
            <a:br>
              <a:rPr lang="en-US" dirty="0"/>
            </a:br>
            <a:r>
              <a:rPr lang="en-US" dirty="0"/>
              <a:t>connections. </a:t>
            </a:r>
            <a:r>
              <a:rPr lang="en-US" dirty="0" err="1"/>
              <a:t>Wifi</a:t>
            </a:r>
            <a:r>
              <a:rPr lang="en-US" dirty="0"/>
              <a:t> is always recommended for</a:t>
            </a:r>
            <a:br>
              <a:rPr lang="en-US" dirty="0"/>
            </a:br>
            <a:r>
              <a:rPr lang="en-US" dirty="0"/>
              <a:t>the best App experience. </a:t>
            </a:r>
          </a:p>
          <a:p>
            <a:endParaRPr lang="en-US" dirty="0"/>
          </a:p>
          <a:p>
            <a:r>
              <a:rPr lang="en-US" dirty="0"/>
              <a:t>You can obtain the App either in the Google Play</a:t>
            </a:r>
            <a:br>
              <a:rPr lang="en-US" dirty="0"/>
            </a:br>
            <a:r>
              <a:rPr lang="en-US" dirty="0"/>
              <a:t>Store (Android) or the App Store (Apple iOS). </a:t>
            </a:r>
          </a:p>
          <a:p>
            <a:endParaRPr lang="en-US" dirty="0"/>
          </a:p>
          <a:p>
            <a:r>
              <a:rPr lang="en-US" dirty="0"/>
              <a:t>Your login information (if not sent already) will be</a:t>
            </a:r>
            <a:br>
              <a:rPr lang="en-US" dirty="0"/>
            </a:br>
            <a:r>
              <a:rPr lang="en-US" dirty="0"/>
              <a:t>sent to you by your Nextiva Admin. You can reset</a:t>
            </a:r>
            <a:br>
              <a:rPr lang="en-US" dirty="0"/>
            </a:br>
            <a:r>
              <a:rPr lang="en-US" dirty="0"/>
              <a:t>your password via the link included in the e-mail</a:t>
            </a:r>
            <a:br>
              <a:rPr lang="en-US" dirty="0"/>
            </a:br>
            <a:r>
              <a:rPr lang="en-US" dirty="0"/>
              <a:t>and login to the App afterward. 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E6A783-7474-45FB-BF81-8C8A3B910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177" y="1380267"/>
            <a:ext cx="2626164" cy="466144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861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4423"/>
            <a:ext cx="7886700" cy="1325563"/>
          </a:xfrm>
        </p:spPr>
        <p:txBody>
          <a:bodyPr/>
          <a:lstStyle/>
          <a:p>
            <a:r>
              <a:rPr lang="en-US" dirty="0"/>
              <a:t>Nextiva App Main Screen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36" y="1604409"/>
            <a:ext cx="3867150" cy="78114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The default screen when inside the app will always show your messages: </a:t>
            </a:r>
          </a:p>
        </p:txBody>
      </p:sp>
      <p:pic>
        <p:nvPicPr>
          <p:cNvPr id="10" name="Content Placeholder 9" descr="A screenshot of text&#10;&#10;Description automatically generated">
            <a:extLst>
              <a:ext uri="{FF2B5EF4-FFF2-40B4-BE49-F238E27FC236}">
                <a16:creationId xmlns:a16="http://schemas.microsoft.com/office/drawing/2014/main" id="{057BE77E-E186-4771-9B8B-617F0F1F1C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6299" y="2457968"/>
            <a:ext cx="1931831" cy="3429000"/>
          </a:xfrm>
          <a:ln>
            <a:solidFill>
              <a:schemeClr val="tx1"/>
            </a:solidFill>
          </a:ln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954286-AE1D-4EB7-A022-9FEA9D06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161" y="2464311"/>
            <a:ext cx="1931831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70EDED-8C9A-4F56-B711-90F6C92F919C}"/>
              </a:ext>
            </a:extLst>
          </p:cNvPr>
          <p:cNvSpPr txBox="1">
            <a:spLocks/>
          </p:cNvSpPr>
          <p:nvPr/>
        </p:nvSpPr>
        <p:spPr>
          <a:xfrm>
            <a:off x="4761514" y="1604409"/>
            <a:ext cx="3867150" cy="7811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3A514"/>
              </a:buClr>
              <a:buFont typeface="Arial" panose="020B0604020202020204" pitchFamily="34" charset="0"/>
              <a:buNone/>
              <a:defRPr sz="1800" b="1" i="0" kern="1200">
                <a:solidFill>
                  <a:srgbClr val="0E48B1"/>
                </a:solidFill>
                <a:latin typeface="Lato Bold"/>
                <a:ea typeface="+mn-ea"/>
                <a:cs typeface="Lato Bold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A51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E48B1"/>
                </a:solidFill>
                <a:latin typeface="Lato Regular"/>
                <a:ea typeface="+mn-ea"/>
                <a:cs typeface="Lato Regular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A51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E48B1"/>
                </a:solidFill>
                <a:latin typeface="Lato Regular"/>
                <a:ea typeface="+mn-ea"/>
                <a:cs typeface="Lato Regular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A51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E48B1"/>
                </a:solidFill>
                <a:latin typeface="Lato Regular"/>
                <a:ea typeface="+mn-ea"/>
                <a:cs typeface="Lato Regular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A51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E48B1"/>
                </a:solidFill>
                <a:latin typeface="Lato Regular"/>
                <a:ea typeface="+mn-ea"/>
                <a:cs typeface="Lato Regular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A51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E48B1"/>
                </a:solidFill>
                <a:effectLst/>
                <a:uLnTx/>
                <a:uFillTx/>
                <a:latin typeface="Lato Bold"/>
                <a:ea typeface="+mn-ea"/>
              </a:rPr>
              <a:t>Press the Menu button in the upper-left corner to access other parts of the app: 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F103DA-7E01-4C90-8CE6-59E8453D4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983" y="2457968"/>
            <a:ext cx="1931831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A2639F-073C-4925-B963-586FD3B0CC6C}"/>
              </a:ext>
            </a:extLst>
          </p:cNvPr>
          <p:cNvSpPr txBox="1"/>
          <p:nvPr/>
        </p:nvSpPr>
        <p:spPr>
          <a:xfrm>
            <a:off x="3187083" y="11718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898FF8-0BAB-467C-A16E-9672BD6CFBD6}"/>
              </a:ext>
            </a:extLst>
          </p:cNvPr>
          <p:cNvSpPr txBox="1"/>
          <p:nvPr/>
        </p:nvSpPr>
        <p:spPr>
          <a:xfrm>
            <a:off x="458186" y="12872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1F7704-C969-455E-A61D-45E47CE25199}"/>
              </a:ext>
            </a:extLst>
          </p:cNvPr>
          <p:cNvSpPr txBox="1">
            <a:spLocks/>
          </p:cNvSpPr>
          <p:nvPr/>
        </p:nvSpPr>
        <p:spPr>
          <a:xfrm>
            <a:off x="2638425" y="1203070"/>
            <a:ext cx="3867150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3A514"/>
              </a:buClr>
              <a:buFont typeface="Arial" panose="020B0604020202020204" pitchFamily="34" charset="0"/>
              <a:buNone/>
              <a:defRPr sz="1800" b="1" i="0" kern="1200">
                <a:solidFill>
                  <a:srgbClr val="0E48B1"/>
                </a:solidFill>
                <a:latin typeface="Lato Bold"/>
                <a:ea typeface="+mn-ea"/>
                <a:cs typeface="Lato Bold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A51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E48B1"/>
                </a:solidFill>
                <a:latin typeface="Lato Regular"/>
                <a:ea typeface="+mn-ea"/>
                <a:cs typeface="Lato Regular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A51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E48B1"/>
                </a:solidFill>
                <a:latin typeface="Lato Regular"/>
                <a:ea typeface="+mn-ea"/>
                <a:cs typeface="Lato Regular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A51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E48B1"/>
                </a:solidFill>
                <a:latin typeface="Lato Regular"/>
                <a:ea typeface="+mn-ea"/>
                <a:cs typeface="Lato Regular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A51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E48B1"/>
                </a:solidFill>
                <a:latin typeface="Lato Regular"/>
                <a:ea typeface="+mn-ea"/>
                <a:cs typeface="Lato Regular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A51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E48B1"/>
                </a:solidFill>
                <a:effectLst/>
                <a:uLnTx/>
                <a:uFillTx/>
                <a:latin typeface="Lato Bold"/>
                <a:ea typeface="+mn-ea"/>
              </a:rPr>
              <a:t>Default view:</a:t>
            </a:r>
          </a:p>
        </p:txBody>
      </p:sp>
    </p:spTree>
    <p:extLst>
      <p:ext uri="{BB962C8B-B14F-4D97-AF65-F5344CB8AC3E}">
        <p14:creationId xmlns:p14="http://schemas.microsoft.com/office/powerpoint/2010/main" val="205763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513" y="-19800"/>
            <a:ext cx="7886700" cy="1325563"/>
          </a:xfrm>
        </p:spPr>
        <p:txBody>
          <a:bodyPr/>
          <a:lstStyle/>
          <a:p>
            <a:r>
              <a:rPr lang="en-US" dirty="0"/>
              <a:t>Inbound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513" y="894652"/>
            <a:ext cx="3867150" cy="4351338"/>
          </a:xfrm>
        </p:spPr>
        <p:txBody>
          <a:bodyPr/>
          <a:lstStyle/>
          <a:p>
            <a:pPr algn="ctr"/>
            <a:r>
              <a:rPr lang="en-US" dirty="0"/>
              <a:t>Android</a:t>
            </a:r>
          </a:p>
          <a:p>
            <a:endParaRPr lang="en-US" sz="14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582" y="949834"/>
            <a:ext cx="3867150" cy="4351338"/>
          </a:xfrm>
        </p:spPr>
        <p:txBody>
          <a:bodyPr/>
          <a:lstStyle/>
          <a:p>
            <a:pPr algn="ctr"/>
            <a:r>
              <a:rPr lang="en-US" dirty="0"/>
              <a:t>Apple iOS</a:t>
            </a:r>
          </a:p>
          <a:p>
            <a:pPr marL="285750" indent="-285750">
              <a:buFont typeface="Arial"/>
              <a:buChar char="•"/>
            </a:pPr>
            <a:endParaRPr lang="en-US" sz="1400" b="0" dirty="0"/>
          </a:p>
          <a:p>
            <a:endParaRPr lang="en-US" sz="1400" b="0" dirty="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6" name="Picture 5" descr="A screenshot of a stereo&#10;&#10;Description automatically generated">
            <a:extLst>
              <a:ext uri="{FF2B5EF4-FFF2-40B4-BE49-F238E27FC236}">
                <a16:creationId xmlns:a16="http://schemas.microsoft.com/office/drawing/2014/main" id="{9E2ADFA8-DD14-4D5B-9D2F-2181FD948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005" y="1358798"/>
            <a:ext cx="2602304" cy="461765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09E7EA2-7AB4-47D8-96B3-55CAB4341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000" y="1358798"/>
            <a:ext cx="2176176" cy="473539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082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54" y="24714"/>
            <a:ext cx="7886700" cy="1325563"/>
          </a:xfrm>
        </p:spPr>
        <p:txBody>
          <a:bodyPr/>
          <a:lstStyle/>
          <a:p>
            <a:r>
              <a:rPr lang="en-US" dirty="0"/>
              <a:t>Inbound Calls – In progress</a:t>
            </a:r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3C6DB40B-5507-4429-A7CB-F5E768EEC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378" y="1526520"/>
            <a:ext cx="2503253" cy="4443274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56567BE-5CF2-4352-A773-B3F0796A1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3286" y="980142"/>
            <a:ext cx="5451435" cy="370135"/>
          </a:xfrm>
        </p:spPr>
        <p:txBody>
          <a:bodyPr>
            <a:normAutofit/>
          </a:bodyPr>
          <a:lstStyle/>
          <a:p>
            <a:r>
              <a:rPr lang="en-US" sz="1400" b="0" dirty="0"/>
              <a:t>Note: This screen is the same for both Android and iPhone devices. </a:t>
            </a:r>
          </a:p>
        </p:txBody>
      </p:sp>
    </p:spTree>
    <p:extLst>
      <p:ext uri="{BB962C8B-B14F-4D97-AF65-F5344CB8AC3E}">
        <p14:creationId xmlns:p14="http://schemas.microsoft.com/office/powerpoint/2010/main" val="17135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0" y="0"/>
            <a:ext cx="7886700" cy="862029"/>
          </a:xfrm>
        </p:spPr>
        <p:txBody>
          <a:bodyPr/>
          <a:lstStyle/>
          <a:p>
            <a:r>
              <a:rPr lang="en-US" dirty="0"/>
              <a:t>Outbound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5361" y="734511"/>
            <a:ext cx="8099959" cy="145675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Dial Pad</a:t>
            </a:r>
          </a:p>
          <a:p>
            <a:pPr marL="285750" indent="-285750">
              <a:buFont typeface="Arial"/>
              <a:buChar char="•"/>
            </a:pPr>
            <a:r>
              <a:rPr lang="en-US" sz="1400" b="0" dirty="0"/>
              <a:t>To dial outbound, access your menu in the upper-left hand corner and press “</a:t>
            </a:r>
            <a:r>
              <a:rPr lang="en-US" sz="1400" dirty="0"/>
              <a:t>Dialpad”</a:t>
            </a:r>
            <a:r>
              <a:rPr lang="en-US" sz="1400" b="0" dirty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1400" b="0" dirty="0"/>
              <a:t>When dialing outbound, always use a ten-digit number. </a:t>
            </a:r>
          </a:p>
          <a:p>
            <a:pPr marL="285750" indent="-285750">
              <a:buFont typeface="Arial"/>
              <a:buChar char="•"/>
            </a:pPr>
            <a:r>
              <a:rPr lang="en-US" sz="1400" b="0" dirty="0"/>
              <a:t>You can also enter an extension. The App can reach any extension you can dial with a desk phone.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A6A9CC-B8F8-4EA5-B473-C298BB9F2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262" y="2162545"/>
            <a:ext cx="2231517" cy="39609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7FC714C1-FFAE-4FB4-8F08-998412601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857" y="2162547"/>
            <a:ext cx="2231516" cy="3960942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22B02638-D004-4C9D-B1FB-61CC8FAD5C06}"/>
              </a:ext>
            </a:extLst>
          </p:cNvPr>
          <p:cNvSpPr/>
          <p:nvPr/>
        </p:nvSpPr>
        <p:spPr>
          <a:xfrm rot="10800000">
            <a:off x="4572000" y="5479477"/>
            <a:ext cx="292963" cy="541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AB7729-F4C5-4AB6-9E49-6DAEE291BF12}"/>
              </a:ext>
            </a:extLst>
          </p:cNvPr>
          <p:cNvGrpSpPr/>
          <p:nvPr/>
        </p:nvGrpSpPr>
        <p:grpSpPr>
          <a:xfrm>
            <a:off x="587275" y="2162546"/>
            <a:ext cx="2231517" cy="3960943"/>
            <a:chOff x="712542" y="2298957"/>
            <a:chExt cx="2154666" cy="3824532"/>
          </a:xfrm>
        </p:grpSpPr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D7ABF63-F435-46F6-BDB5-259F9A2C8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542" y="2298957"/>
              <a:ext cx="2154666" cy="38245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16F04A31-C6B3-4B01-B4AA-890203A09BBB}"/>
                </a:ext>
              </a:extLst>
            </p:cNvPr>
            <p:cNvSpPr/>
            <p:nvPr/>
          </p:nvSpPr>
          <p:spPr>
            <a:xfrm rot="10800000">
              <a:off x="1532451" y="3994950"/>
              <a:ext cx="435006" cy="2162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69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918"/>
            <a:ext cx="7886700" cy="1124713"/>
          </a:xfrm>
        </p:spPr>
        <p:txBody>
          <a:bodyPr/>
          <a:lstStyle/>
          <a:p>
            <a:r>
              <a:rPr lang="en-US" dirty="0"/>
              <a:t>Transferring Calls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973" y="1006337"/>
            <a:ext cx="8048166" cy="161329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To transfer calls, when on an active call, press the 3 dots next to the end call button to bring up the transfer menu.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Press </a:t>
            </a:r>
            <a:r>
              <a:rPr lang="en-US" sz="1400" dirty="0">
                <a:latin typeface="Lato" charset="0"/>
                <a:ea typeface="Lato" charset="0"/>
                <a:cs typeface="Lato" charset="0"/>
              </a:rPr>
              <a:t>“Transfer”.</a:t>
            </a:r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Enter the name of the contact you want to transfer to. Or press the dial pad icon in the upper-right hand corner.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To Blind Transfer: Press the “</a:t>
            </a:r>
            <a:r>
              <a:rPr lang="en-US" sz="1400" dirty="0">
                <a:latin typeface="Lato" charset="0"/>
                <a:ea typeface="Lato" charset="0"/>
                <a:cs typeface="Lato" charset="0"/>
              </a:rPr>
              <a:t>Transfer to:” </a:t>
            </a:r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option. The call will be blind transferred immediately.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To Warm Transfer: Press “</a:t>
            </a:r>
            <a:r>
              <a:rPr lang="en-US" sz="1400" dirty="0">
                <a:latin typeface="Lato" charset="0"/>
                <a:ea typeface="Lato" charset="0"/>
                <a:cs typeface="Lato" charset="0"/>
              </a:rPr>
              <a:t>Call First”</a:t>
            </a:r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. You will see both calls active. Press “</a:t>
            </a:r>
            <a:r>
              <a:rPr lang="en-US" sz="1400" dirty="0">
                <a:latin typeface="Lato" charset="0"/>
                <a:ea typeface="Lato" charset="0"/>
                <a:cs typeface="Lato" charset="0"/>
              </a:rPr>
              <a:t>Complete</a:t>
            </a:r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” when finished.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075CA1-2FEE-497C-96C8-206FFA48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51" y="2781590"/>
            <a:ext cx="1883066" cy="3342443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2914EE-4733-45A2-8F29-E7BB5EF03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29" y="2791527"/>
            <a:ext cx="1883066" cy="334244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38E289-17D7-46BB-831B-7DF27169794C}"/>
              </a:ext>
            </a:extLst>
          </p:cNvPr>
          <p:cNvSpPr txBox="1">
            <a:spLocks/>
          </p:cNvSpPr>
          <p:nvPr/>
        </p:nvSpPr>
        <p:spPr>
          <a:xfrm>
            <a:off x="2778526" y="149863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3A514"/>
              </a:buClr>
              <a:buFont typeface="Arial" panose="020B0604020202020204" pitchFamily="34" charset="0"/>
              <a:buNone/>
              <a:defRPr sz="1800" b="1" i="0" kern="1200">
                <a:solidFill>
                  <a:srgbClr val="0E48B1"/>
                </a:solidFill>
                <a:latin typeface="Lato Bold"/>
                <a:ea typeface="+mn-ea"/>
                <a:cs typeface="Lato Bold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A51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E48B1"/>
                </a:solidFill>
                <a:latin typeface="Lato Regular"/>
                <a:ea typeface="+mn-ea"/>
                <a:cs typeface="Lato Regular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A51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E48B1"/>
                </a:solidFill>
                <a:latin typeface="Lato Regular"/>
                <a:ea typeface="+mn-ea"/>
                <a:cs typeface="Lato Regular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A51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E48B1"/>
                </a:solidFill>
                <a:latin typeface="Lato Regular"/>
                <a:ea typeface="+mn-ea"/>
                <a:cs typeface="Lato Regular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A51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E48B1"/>
                </a:solidFill>
                <a:latin typeface="Lato Regular"/>
                <a:ea typeface="+mn-ea"/>
                <a:cs typeface="Lato Regular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A514"/>
              </a:buClr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E48B1"/>
              </a:solidFill>
              <a:effectLst/>
              <a:uLnTx/>
              <a:uFillTx/>
              <a:latin typeface="Lato Bold"/>
              <a:ea typeface="+mn-ea"/>
            </a:endParaRPr>
          </a:p>
        </p:txBody>
      </p:sp>
      <p:pic>
        <p:nvPicPr>
          <p:cNvPr id="10" name="Picture 9" descr="A screen shot of a smart phone&#10;&#10;Description automatically generated">
            <a:extLst>
              <a:ext uri="{FF2B5EF4-FFF2-40B4-BE49-F238E27FC236}">
                <a16:creationId xmlns:a16="http://schemas.microsoft.com/office/drawing/2014/main" id="{A3408FD6-7217-43C7-9370-E918D1A10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150" y="2791528"/>
            <a:ext cx="1883066" cy="334244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E4E2EC2-B4E8-47FE-855F-CBE23CE01264}"/>
              </a:ext>
            </a:extLst>
          </p:cNvPr>
          <p:cNvSpPr/>
          <p:nvPr/>
        </p:nvSpPr>
        <p:spPr>
          <a:xfrm>
            <a:off x="1766656" y="6015792"/>
            <a:ext cx="275116" cy="2411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AB2F02F-59BD-4E6E-8DEC-B67013549B2A}"/>
              </a:ext>
            </a:extLst>
          </p:cNvPr>
          <p:cNvSpPr/>
          <p:nvPr/>
        </p:nvSpPr>
        <p:spPr>
          <a:xfrm rot="5400000">
            <a:off x="1641770" y="5559257"/>
            <a:ext cx="535002" cy="2650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27051D-CF93-4451-B23E-7F4E40103070}"/>
              </a:ext>
            </a:extLst>
          </p:cNvPr>
          <p:cNvGrpSpPr/>
          <p:nvPr/>
        </p:nvGrpSpPr>
        <p:grpSpPr>
          <a:xfrm>
            <a:off x="2459316" y="2781594"/>
            <a:ext cx="1880122" cy="3342439"/>
            <a:chOff x="2418127" y="2971064"/>
            <a:chExt cx="1880122" cy="3342439"/>
          </a:xfrm>
        </p:grpSpPr>
        <p:pic>
          <p:nvPicPr>
            <p:cNvPr id="12" name="Picture 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F6CA4A5-DE39-4B88-9571-ACB84D3C8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8127" y="2971064"/>
              <a:ext cx="1880122" cy="3342439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49494837-B8F9-422F-9739-23B55DE7A645}"/>
                </a:ext>
              </a:extLst>
            </p:cNvPr>
            <p:cNvSpPr/>
            <p:nvPr/>
          </p:nvSpPr>
          <p:spPr>
            <a:xfrm rot="16200000">
              <a:off x="3886764" y="3376831"/>
              <a:ext cx="535002" cy="26500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15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You can access your directory by pressing the menu in the upper-left hand corner, and then pressing “</a:t>
            </a:r>
            <a:r>
              <a:rPr lang="en-US" sz="1400" dirty="0">
                <a:latin typeface="Lato" charset="0"/>
                <a:ea typeface="Lato" charset="0"/>
                <a:cs typeface="Lato" charset="0"/>
              </a:rPr>
              <a:t>Directory</a:t>
            </a:r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”. </a:t>
            </a:r>
          </a:p>
          <a:p>
            <a:endParaRPr lang="en-US" sz="1400" b="0" dirty="0">
              <a:latin typeface="Lato" charset="0"/>
              <a:ea typeface="Lato" charset="0"/>
              <a:cs typeface="Lato" charset="0"/>
            </a:endParaRPr>
          </a:p>
          <a:p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The directory will contain a list of all contacts in the Nextiva account. You can search for a contact to pull up their contact card. If allowed once the app is launched, you can also search through the contacts contained in your mobile device’s phone book. </a:t>
            </a:r>
          </a:p>
          <a:p>
            <a:endParaRPr lang="en-US" sz="1400" b="0" dirty="0">
              <a:latin typeface="Lato" charset="0"/>
              <a:ea typeface="Lato" charset="0"/>
              <a:cs typeface="Lato" charset="0"/>
            </a:endParaRPr>
          </a:p>
          <a:p>
            <a:r>
              <a:rPr lang="en-US" sz="1400" b="0" dirty="0">
                <a:latin typeface="Lato" charset="0"/>
                <a:ea typeface="Lato" charset="0"/>
                <a:cs typeface="Lato" charset="0"/>
              </a:rPr>
              <a:t>After pressing on a contact, you will be shown all the contact phone numbers/extensions and can add them to favorites/groups. 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69E71F-BA9B-4A44-922A-95138E20B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690688"/>
            <a:ext cx="2299594" cy="4088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D9C6D1-43A5-47EE-B3EB-F64CF54D3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594" y="1690688"/>
            <a:ext cx="2244949" cy="4088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900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4357"/>
            <a:ext cx="7886700" cy="1325563"/>
          </a:xfrm>
        </p:spPr>
        <p:txBody>
          <a:bodyPr/>
          <a:lstStyle/>
          <a:p>
            <a:r>
              <a:rPr lang="en-US" dirty="0"/>
              <a:t>Conference Calls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3665"/>
            <a:ext cx="7886700" cy="1539492"/>
          </a:xfrm>
        </p:spPr>
        <p:txBody>
          <a:bodyPr>
            <a:normAutofit/>
          </a:bodyPr>
          <a:lstStyle/>
          <a:p>
            <a:r>
              <a:rPr lang="en-US" sz="1200" b="0" dirty="0"/>
              <a:t>Conference calls can be initiated by hitting the 3 dots while on a call and pressing “</a:t>
            </a:r>
            <a:r>
              <a:rPr lang="en-US" sz="1200" dirty="0"/>
              <a:t>Conference”. </a:t>
            </a:r>
          </a:p>
          <a:p>
            <a:r>
              <a:rPr lang="en-US" sz="1200" b="0" dirty="0"/>
              <a:t>You can search for a contact or press the dial pad in the upper-right hand corner to dial a number. Once dialed, the call will be instantly brought together.</a:t>
            </a:r>
          </a:p>
          <a:p>
            <a:r>
              <a:rPr lang="en-US" sz="1200" b="0" dirty="0"/>
              <a:t>You can add participants to your conference by hitting the “Add Participant button” and dialing out to other contacts. </a:t>
            </a:r>
          </a:p>
          <a:p>
            <a:pPr lvl="1" indent="0">
              <a:buNone/>
            </a:pPr>
            <a:r>
              <a:rPr lang="en-US" sz="1200" dirty="0"/>
              <a:t>NOTE: If you hang up the conference, everyone will be disconnected. </a:t>
            </a:r>
            <a:endParaRPr lang="en-US" sz="12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25B2ED-C9A9-4B7F-9320-2B56F6DE1F77}"/>
              </a:ext>
            </a:extLst>
          </p:cNvPr>
          <p:cNvGrpSpPr/>
          <p:nvPr/>
        </p:nvGrpSpPr>
        <p:grpSpPr>
          <a:xfrm>
            <a:off x="1007026" y="2666587"/>
            <a:ext cx="1883066" cy="3342443"/>
            <a:chOff x="3179778" y="2793937"/>
            <a:chExt cx="1883066" cy="3342443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F194CCE-C2DB-48A1-B190-D07297410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9778" y="2793937"/>
              <a:ext cx="1883066" cy="3342443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AFDF32E-20C1-459A-ABC1-230146142D48}"/>
                </a:ext>
              </a:extLst>
            </p:cNvPr>
            <p:cNvSpPr/>
            <p:nvPr/>
          </p:nvSpPr>
          <p:spPr>
            <a:xfrm>
              <a:off x="4678532" y="5837433"/>
              <a:ext cx="275116" cy="24117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C53A42B6-958E-4941-A941-A854E1AC8E66}"/>
                </a:ext>
              </a:extLst>
            </p:cNvPr>
            <p:cNvSpPr/>
            <p:nvPr/>
          </p:nvSpPr>
          <p:spPr>
            <a:xfrm rot="5400000">
              <a:off x="4553646" y="5380898"/>
              <a:ext cx="535002" cy="26500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C89CFC-CCE0-40D1-A8D0-CA7A505B203F}"/>
              </a:ext>
            </a:extLst>
          </p:cNvPr>
          <p:cNvGrpSpPr/>
          <p:nvPr/>
        </p:nvGrpSpPr>
        <p:grpSpPr>
          <a:xfrm>
            <a:off x="3544135" y="2675286"/>
            <a:ext cx="1880122" cy="3342439"/>
            <a:chOff x="2418127" y="2971064"/>
            <a:chExt cx="1880122" cy="3342439"/>
          </a:xfrm>
        </p:grpSpPr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62CBF3B-567B-4004-A9DA-0F3EACCB8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8127" y="2971064"/>
              <a:ext cx="1880122" cy="3342439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7C3EAB39-DBFA-422F-B058-55F6AC4CBDE9}"/>
                </a:ext>
              </a:extLst>
            </p:cNvPr>
            <p:cNvSpPr/>
            <p:nvPr/>
          </p:nvSpPr>
          <p:spPr>
            <a:xfrm rot="16200000">
              <a:off x="3886764" y="3376831"/>
              <a:ext cx="535002" cy="26500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 descr="A screenshot of a video game&#10;&#10;Description automatically generated">
            <a:extLst>
              <a:ext uri="{FF2B5EF4-FFF2-40B4-BE49-F238E27FC236}">
                <a16:creationId xmlns:a16="http://schemas.microsoft.com/office/drawing/2014/main" id="{A11BBC51-14D5-457B-B589-8FCC5FEAB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063" y="2675286"/>
            <a:ext cx="1883066" cy="334767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73948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4498</TotalTime>
  <Words>974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Lato</vt:lpstr>
      <vt:lpstr>Lato Bold</vt:lpstr>
      <vt:lpstr>Lato Light</vt:lpstr>
      <vt:lpstr>Lato Regular</vt:lpstr>
      <vt:lpstr>Custom Design</vt:lpstr>
      <vt:lpstr>Nextiva Mobile App Training</vt:lpstr>
      <vt:lpstr>What is the Nextiva Mobile App? How do I get the App?</vt:lpstr>
      <vt:lpstr>Nextiva App Main Screen </vt:lpstr>
      <vt:lpstr>Inbound Calls</vt:lpstr>
      <vt:lpstr>Inbound Calls – In progress</vt:lpstr>
      <vt:lpstr>Outbound Calls</vt:lpstr>
      <vt:lpstr>Transferring Calls </vt:lpstr>
      <vt:lpstr>Contacts</vt:lpstr>
      <vt:lpstr>Conference Calls</vt:lpstr>
      <vt:lpstr>Voicemail</vt:lpstr>
      <vt:lpstr>Chat</vt:lpstr>
      <vt:lpstr>Call History</vt:lpstr>
      <vt:lpstr>Pull Calls</vt:lpstr>
      <vt:lpstr>PowerPoint Presentation</vt:lpstr>
    </vt:vector>
  </TitlesOfParts>
  <Company>UNITEDWEB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Cloud Communications</dc:title>
  <dc:creator>M Miller</dc:creator>
  <cp:lastModifiedBy>William Frank</cp:lastModifiedBy>
  <cp:revision>164</cp:revision>
  <dcterms:created xsi:type="dcterms:W3CDTF">2013-10-16T16:40:43Z</dcterms:created>
  <dcterms:modified xsi:type="dcterms:W3CDTF">2020-08-20T11:25:10Z</dcterms:modified>
</cp:coreProperties>
</file>