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20"/>
  </p:notesMasterIdLst>
  <p:sldIdLst>
    <p:sldId id="416" r:id="rId2"/>
    <p:sldId id="418" r:id="rId3"/>
    <p:sldId id="419" r:id="rId4"/>
    <p:sldId id="420" r:id="rId5"/>
    <p:sldId id="421" r:id="rId6"/>
    <p:sldId id="422" r:id="rId7"/>
    <p:sldId id="423" r:id="rId8"/>
    <p:sldId id="424" r:id="rId9"/>
    <p:sldId id="425" r:id="rId10"/>
    <p:sldId id="426" r:id="rId11"/>
    <p:sldId id="427" r:id="rId12"/>
    <p:sldId id="428" r:id="rId13"/>
    <p:sldId id="429" r:id="rId14"/>
    <p:sldId id="430" r:id="rId15"/>
    <p:sldId id="431" r:id="rId16"/>
    <p:sldId id="432" r:id="rId17"/>
    <p:sldId id="433" r:id="rId18"/>
    <p:sldId id="50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8B1"/>
    <a:srgbClr val="0D32A1"/>
    <a:srgbClr val="2855B8"/>
    <a:srgbClr val="0D52C9"/>
    <a:srgbClr val="F3A514"/>
    <a:srgbClr val="F1A426"/>
    <a:srgbClr val="0D41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7" autoAdjust="0"/>
    <p:restoredTop sz="99843" autoAdjust="0"/>
  </p:normalViewPr>
  <p:slideViewPr>
    <p:cSldViewPr snapToGrid="0" snapToObjects="1">
      <p:cViewPr varScale="1">
        <p:scale>
          <a:sx n="114" d="100"/>
          <a:sy n="114" d="100"/>
        </p:scale>
        <p:origin x="16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C1A02-17DA-E84F-8504-E75DEFBC38B1}" type="datetimeFigureOut">
              <a:rPr lang="en-US" smtClean="0"/>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60A1A-98AF-8042-8E91-2DD3255F9260}" type="slidenum">
              <a:rPr lang="en-US" smtClean="0"/>
              <a:t>‹#›</a:t>
            </a:fld>
            <a:endParaRPr lang="en-US"/>
          </a:p>
        </p:txBody>
      </p:sp>
    </p:spTree>
    <p:extLst>
      <p:ext uri="{BB962C8B-B14F-4D97-AF65-F5344CB8AC3E}">
        <p14:creationId xmlns:p14="http://schemas.microsoft.com/office/powerpoint/2010/main" val="4025506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normAutofit/>
          </a:bodyPr>
          <a:lstStyle>
            <a:lvl1pPr algn="ctr">
              <a:defRPr sz="2800">
                <a:latin typeface="Lato"/>
              </a:defRPr>
            </a:lvl1pPr>
          </a:lstStyle>
          <a:p>
            <a:r>
              <a:rPr lang="en-US" dirty="0"/>
              <a:t>CLICK TO EDIT TITLE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latin typeface="Lat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7110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p:nvPr>
        </p:nvSpPr>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64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080298"/>
            <a:ext cx="7886700" cy="605581"/>
          </a:xfrm>
        </p:spPr>
        <p:txBody>
          <a:bodyPr anchor="b">
            <a:normAutofit/>
          </a:bodyPr>
          <a:lstStyle>
            <a:lvl1pPr>
              <a:defRPr sz="2800">
                <a:latin typeface="Lato"/>
              </a:defRPr>
            </a:lvl1pPr>
          </a:lstStyle>
          <a:p>
            <a:r>
              <a:rPr lang="en-US" dirty="0"/>
              <a:t>CLICK TO EDIT TITLE</a:t>
            </a:r>
          </a:p>
        </p:txBody>
      </p:sp>
      <p:sp>
        <p:nvSpPr>
          <p:cNvPr id="3" name="Text Placeholder 2"/>
          <p:cNvSpPr>
            <a:spLocks noGrp="1"/>
          </p:cNvSpPr>
          <p:nvPr>
            <p:ph type="body" idx="1"/>
          </p:nvPr>
        </p:nvSpPr>
        <p:spPr>
          <a:xfrm>
            <a:off x="623888" y="5712868"/>
            <a:ext cx="7886700" cy="622617"/>
          </a:xfrm>
        </p:spPr>
        <p:txBody>
          <a:bodyPr>
            <a:normAutofit/>
          </a:bodyPr>
          <a:lstStyle>
            <a:lvl1pPr marL="0" indent="0" algn="ctr">
              <a:buNone/>
              <a:defRPr sz="1800">
                <a:solidFill>
                  <a:srgbClr val="0E48B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a:t>
            </a:r>
          </a:p>
        </p:txBody>
      </p:sp>
      <p:pic>
        <p:nvPicPr>
          <p:cNvPr id="5" name="Picture 4"/>
          <p:cNvPicPr>
            <a:picLocks noChangeAspect="1"/>
          </p:cNvPicPr>
          <p:nvPr userDrawn="1"/>
        </p:nvPicPr>
        <p:blipFill>
          <a:blip r:embed="rId2"/>
          <a:stretch>
            <a:fillRect/>
          </a:stretch>
        </p:blipFill>
        <p:spPr>
          <a:xfrm>
            <a:off x="1154539" y="733666"/>
            <a:ext cx="6834922" cy="4346633"/>
          </a:xfrm>
          <a:prstGeom prst="rect">
            <a:avLst/>
          </a:prstGeom>
        </p:spPr>
      </p:pic>
    </p:spTree>
    <p:extLst>
      <p:ext uri="{BB962C8B-B14F-4D97-AF65-F5344CB8AC3E}">
        <p14:creationId xmlns:p14="http://schemas.microsoft.com/office/powerpoint/2010/main" val="269409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931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673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Tree>
    <p:extLst>
      <p:ext uri="{BB962C8B-B14F-4D97-AF65-F5344CB8AC3E}">
        <p14:creationId xmlns:p14="http://schemas.microsoft.com/office/powerpoint/2010/main" val="243088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03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normAutofit/>
          </a:bodyPr>
          <a:lstStyle>
            <a:lvl1pPr>
              <a:defRPr sz="2800"/>
            </a:lvl1pPr>
          </a:lstStyle>
          <a:p>
            <a:r>
              <a:rPr lang="en-US" dirty="0"/>
              <a:t>CLICK TO EDIT TITLE</a:t>
            </a:r>
          </a:p>
        </p:txBody>
      </p:sp>
      <p:sp>
        <p:nvSpPr>
          <p:cNvPr id="3" name="Content Placeholder 2"/>
          <p:cNvSpPr>
            <a:spLocks noGrp="1"/>
          </p:cNvSpPr>
          <p:nvPr>
            <p:ph idx="1"/>
          </p:nvPr>
        </p:nvSpPr>
        <p:spPr>
          <a:xfrm>
            <a:off x="3887788" y="987425"/>
            <a:ext cx="4629150" cy="4873625"/>
          </a:xfrm>
        </p:spPr>
        <p:txBody>
          <a:bodyPr/>
          <a:lstStyle>
            <a:lvl1pPr marL="0" indent="0">
              <a:buFont typeface="Arial" charset="0"/>
              <a:buNone/>
              <a:defRPr sz="2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2557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normAutofit/>
          </a:bodyPr>
          <a:lstStyle>
            <a:lvl1pP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2933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EA99C-DD55-4D8A-B374-00A428C3BB8C}" type="datetimeFigureOut">
              <a:rPr lang="en-US" smtClean="0"/>
              <a:t>8/20/2020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F05CD-80EA-46D3-8E4A-DE2F9579A1BD}" type="slidenum">
              <a:rPr lang="en-US" smtClean="0"/>
              <a:t>‹#›</a:t>
            </a:fld>
            <a:endParaRPr lang="en-US"/>
          </a:p>
        </p:txBody>
      </p:sp>
      <p:graphicFrame>
        <p:nvGraphicFramePr>
          <p:cNvPr id="7" name="Table 6"/>
          <p:cNvGraphicFramePr>
            <a:graphicFrameLocks noGrp="1"/>
          </p:cNvGraphicFramePr>
          <p:nvPr userDrawn="1">
            <p:extLst>
              <p:ext uri="{D42A27DB-BD31-4B8C-83A1-F6EECF244321}">
                <p14:modId xmlns:p14="http://schemas.microsoft.com/office/powerpoint/2010/main" val="2803831127"/>
              </p:ext>
            </p:extLst>
          </p:nvPr>
        </p:nvGraphicFramePr>
        <p:xfrm>
          <a:off x="-4601" y="6293523"/>
          <a:ext cx="9148601" cy="583923"/>
        </p:xfrm>
        <a:graphic>
          <a:graphicData uri="http://schemas.openxmlformats.org/drawingml/2006/table">
            <a:tbl>
              <a:tblPr>
                <a:tableStyleId>{073A0DAA-6AF3-43AB-8588-CEC1D06C72B9}</a:tableStyleId>
              </a:tblPr>
              <a:tblGrid>
                <a:gridCol w="9148601">
                  <a:extLst>
                    <a:ext uri="{9D8B030D-6E8A-4147-A177-3AD203B41FA5}">
                      <a16:colId xmlns:a16="http://schemas.microsoft.com/office/drawing/2014/main" val="20000"/>
                    </a:ext>
                  </a:extLst>
                </a:gridCol>
              </a:tblGrid>
              <a:tr h="583923">
                <a:tc>
                  <a:txBody>
                    <a:bodyPr/>
                    <a:lstStyle/>
                    <a:p>
                      <a:pPr lvl="0" algn="ctr">
                        <a:lnSpc>
                          <a:spcPct val="200000"/>
                        </a:lnSpc>
                      </a:pPr>
                      <a:endParaRPr lang="en-US" sz="1600" b="0" i="0" dirty="0">
                        <a:solidFill>
                          <a:schemeClr val="bg1"/>
                        </a:solidFill>
                        <a:latin typeface="Lato Light"/>
                        <a:cs typeface="Lato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3D97"/>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userDrawn="1"/>
        </p:nvPicPr>
        <p:blipFill>
          <a:blip r:embed="rId11"/>
          <a:stretch>
            <a:fillRect/>
          </a:stretch>
        </p:blipFill>
        <p:spPr>
          <a:xfrm>
            <a:off x="0" y="0"/>
            <a:ext cx="9144000" cy="100668"/>
          </a:xfrm>
          <a:prstGeom prst="rect">
            <a:avLst/>
          </a:prstGeom>
        </p:spPr>
      </p:pic>
      <p:sp>
        <p:nvSpPr>
          <p:cNvPr id="9" name="Slide Number Placeholder 4"/>
          <p:cNvSpPr txBox="1">
            <a:spLocks/>
          </p:cNvSpPr>
          <p:nvPr userDrawn="1"/>
        </p:nvSpPr>
        <p:spPr>
          <a:xfrm>
            <a:off x="7854762" y="6608977"/>
            <a:ext cx="885825" cy="274320"/>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4D0F338-9844-484A-A0C8-6E81D40D4EDD}" type="slidenum">
              <a:rPr lang="en-US" sz="1000" smtClean="0">
                <a:solidFill>
                  <a:schemeClr val="bg1"/>
                </a:solidFill>
              </a:rPr>
              <a:pPr algn="r"/>
              <a:t>‹#›</a:t>
            </a:fld>
            <a:endParaRPr lang="en-US" sz="1000" dirty="0">
              <a:solidFill>
                <a:schemeClr val="bg1"/>
              </a:solidFill>
            </a:endParaRPr>
          </a:p>
        </p:txBody>
      </p:sp>
      <p:pic>
        <p:nvPicPr>
          <p:cNvPr id="10" name="Picture 9"/>
          <p:cNvPicPr>
            <a:picLocks noChangeAspect="1"/>
          </p:cNvPicPr>
          <p:nvPr userDrawn="1"/>
        </p:nvPicPr>
        <p:blipFill rotWithShape="1">
          <a:blip r:embed="rId12">
            <a:extLst>
              <a:ext uri="{28A0092B-C50C-407E-A947-70E740481C1C}">
                <a14:useLocalDpi xmlns:a14="http://schemas.microsoft.com/office/drawing/2010/main" val="0"/>
              </a:ext>
            </a:extLst>
          </a:blip>
          <a:srcRect b="18776"/>
          <a:stretch/>
        </p:blipFill>
        <p:spPr>
          <a:xfrm>
            <a:off x="323035" y="6384882"/>
            <a:ext cx="1451976" cy="377392"/>
          </a:xfrm>
          <a:prstGeom prst="rect">
            <a:avLst/>
          </a:prstGeom>
        </p:spPr>
      </p:pic>
    </p:spTree>
    <p:extLst>
      <p:ext uri="{BB962C8B-B14F-4D97-AF65-F5344CB8AC3E}">
        <p14:creationId xmlns:p14="http://schemas.microsoft.com/office/powerpoint/2010/main" val="41489228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xStyles>
    <p:titleStyle>
      <a:lvl1pPr algn="ctr" defTabSz="914400" rtl="0" eaLnBrk="1" latinLnBrk="0" hangingPunct="1">
        <a:lnSpc>
          <a:spcPct val="90000"/>
        </a:lnSpc>
        <a:spcBef>
          <a:spcPct val="0"/>
        </a:spcBef>
        <a:buNone/>
        <a:defRPr sz="2800" b="1" i="0" kern="1200">
          <a:solidFill>
            <a:srgbClr val="0E48B1"/>
          </a:solidFill>
          <a:latin typeface="Lato Bold"/>
          <a:ea typeface="+mj-ea"/>
          <a:cs typeface="Lato Bold"/>
        </a:defRPr>
      </a:lvl1pPr>
    </p:titleStyle>
    <p:bodyStyle>
      <a:lvl1pPr marL="0" indent="0" algn="l" defTabSz="914400" rtl="0" eaLnBrk="1" latinLnBrk="0" hangingPunct="1">
        <a:lnSpc>
          <a:spcPct val="90000"/>
        </a:lnSpc>
        <a:spcBef>
          <a:spcPts val="1000"/>
        </a:spcBef>
        <a:buClr>
          <a:srgbClr val="F3A514"/>
        </a:buClr>
        <a:buFont typeface="Arial" panose="020B0604020202020204" pitchFamily="34" charset="0"/>
        <a:buNone/>
        <a:defRPr sz="1800" b="1" i="0" kern="1200">
          <a:solidFill>
            <a:srgbClr val="0E48B1"/>
          </a:solidFill>
          <a:latin typeface="Lato Bold"/>
          <a:ea typeface="+mn-ea"/>
          <a:cs typeface="Lato Bold"/>
        </a:defRPr>
      </a:lvl1pPr>
      <a:lvl2pPr marL="6858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2pPr>
      <a:lvl3pPr marL="11430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3pPr>
      <a:lvl4pPr marL="16002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4pPr>
      <a:lvl5pPr marL="20574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xtiva.com/support/articles/nextiva-app-overview-installation-and-setup.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Nextiva Desktop App Training</a:t>
            </a:r>
          </a:p>
        </p:txBody>
      </p:sp>
    </p:spTree>
    <p:extLst>
      <p:ext uri="{BB962C8B-B14F-4D97-AF65-F5344CB8AC3E}">
        <p14:creationId xmlns:p14="http://schemas.microsoft.com/office/powerpoint/2010/main" val="191990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357"/>
            <a:ext cx="7886700" cy="1325563"/>
          </a:xfrm>
        </p:spPr>
        <p:txBody>
          <a:bodyPr/>
          <a:lstStyle/>
          <a:p>
            <a:r>
              <a:rPr lang="en-US" dirty="0"/>
              <a:t>Conference Calls – Bringing it all together</a:t>
            </a:r>
          </a:p>
        </p:txBody>
      </p:sp>
      <p:sp>
        <p:nvSpPr>
          <p:cNvPr id="3" name="Content Placeholder 2"/>
          <p:cNvSpPr>
            <a:spLocks noGrp="1"/>
          </p:cNvSpPr>
          <p:nvPr>
            <p:ph idx="1"/>
          </p:nvPr>
        </p:nvSpPr>
        <p:spPr>
          <a:xfrm>
            <a:off x="628650" y="1096617"/>
            <a:ext cx="7886700" cy="4351338"/>
          </a:xfrm>
        </p:spPr>
        <p:txBody>
          <a:bodyPr>
            <a:normAutofit/>
          </a:bodyPr>
          <a:lstStyle/>
          <a:p>
            <a:pPr marL="342900" indent="-342900">
              <a:buFont typeface="+mj-lt"/>
              <a:buAutoNum type="arabicPeriod"/>
            </a:pPr>
            <a:r>
              <a:rPr lang="en-US" sz="1200" b="0" dirty="0">
                <a:latin typeface="Lato" charset="0"/>
                <a:ea typeface="Lato" charset="0"/>
                <a:cs typeface="Lato" charset="0"/>
              </a:rPr>
              <a:t>Once connected to your phone call, you will see another tab with that individual’s call information. Click the dial pad drop down once more, then click “</a:t>
            </a:r>
            <a:r>
              <a:rPr lang="en-US" sz="1200" dirty="0">
                <a:latin typeface="Lato" charset="0"/>
                <a:ea typeface="Lato" charset="0"/>
                <a:cs typeface="Lato" charset="0"/>
              </a:rPr>
              <a:t>Conference</a:t>
            </a:r>
            <a:r>
              <a:rPr lang="en-US" sz="1200" b="0" dirty="0">
                <a:latin typeface="Lato" charset="0"/>
                <a:ea typeface="Lato" charset="0"/>
                <a:cs typeface="Lato" charset="0"/>
              </a:rPr>
              <a:t>” and click on the call you want to conference with. The conference will be brought together under a “Group” where all of the participants are together and can hear each other.</a:t>
            </a:r>
          </a:p>
          <a:p>
            <a:pPr marL="342900" indent="-342900">
              <a:buFont typeface="+mj-lt"/>
              <a:buAutoNum type="arabicPeriod"/>
            </a:pPr>
            <a:r>
              <a:rPr lang="en-US" sz="1200" b="0" dirty="0">
                <a:latin typeface="Lato" charset="0"/>
                <a:ea typeface="Lato" charset="0"/>
                <a:cs typeface="Lato" charset="0"/>
              </a:rPr>
              <a:t>Repeat this process to add in additional participants.</a:t>
            </a:r>
          </a:p>
          <a:p>
            <a:pPr marL="971550" lvl="1" indent="-285750"/>
            <a:r>
              <a:rPr lang="en-US" sz="900" b="1" dirty="0">
                <a:latin typeface="Lato" charset="0"/>
                <a:ea typeface="Lato" charset="0"/>
                <a:cs typeface="Lato" charset="0"/>
              </a:rPr>
              <a:t>NOTE: </a:t>
            </a:r>
            <a:r>
              <a:rPr lang="en-US" sz="900" dirty="0">
                <a:latin typeface="Lato" charset="0"/>
                <a:ea typeface="Lato" charset="0"/>
                <a:cs typeface="Lato" charset="0"/>
              </a:rPr>
              <a:t>If you disconnect from this call, all conference members will have their call disconnected as well. </a:t>
            </a:r>
            <a:endParaRPr lang="en-US" sz="900" b="1" dirty="0">
              <a:latin typeface="Lato" charset="0"/>
              <a:ea typeface="Lato" charset="0"/>
              <a:cs typeface="Lato" charset="0"/>
            </a:endParaRPr>
          </a:p>
          <a:p>
            <a:pPr marL="285750" indent="-285750">
              <a:buFont typeface="Arial" panose="020B0604020202020204" pitchFamily="34" charset="0"/>
              <a:buChar char="•"/>
            </a:pPr>
            <a:endParaRPr lang="en-US" sz="1400" b="0" dirty="0">
              <a:latin typeface="Lato" charset="0"/>
              <a:ea typeface="Lato" charset="0"/>
              <a:cs typeface="Lato" charset="0"/>
            </a:endParaRPr>
          </a:p>
        </p:txBody>
      </p:sp>
      <p:pic>
        <p:nvPicPr>
          <p:cNvPr id="4" name="Picture 3">
            <a:extLst>
              <a:ext uri="{FF2B5EF4-FFF2-40B4-BE49-F238E27FC236}">
                <a16:creationId xmlns:a16="http://schemas.microsoft.com/office/drawing/2014/main" id="{9EE82EB7-C724-4D42-B77E-96930E250D71}"/>
              </a:ext>
            </a:extLst>
          </p:cNvPr>
          <p:cNvPicPr>
            <a:picLocks noChangeAspect="1"/>
          </p:cNvPicPr>
          <p:nvPr/>
        </p:nvPicPr>
        <p:blipFill>
          <a:blip r:embed="rId2"/>
          <a:stretch>
            <a:fillRect/>
          </a:stretch>
        </p:blipFill>
        <p:spPr>
          <a:xfrm>
            <a:off x="71023" y="2592025"/>
            <a:ext cx="5387034" cy="3532200"/>
          </a:xfrm>
          <a:prstGeom prst="rect">
            <a:avLst/>
          </a:prstGeom>
        </p:spPr>
      </p:pic>
      <p:pic>
        <p:nvPicPr>
          <p:cNvPr id="5" name="Picture 4">
            <a:extLst>
              <a:ext uri="{FF2B5EF4-FFF2-40B4-BE49-F238E27FC236}">
                <a16:creationId xmlns:a16="http://schemas.microsoft.com/office/drawing/2014/main" id="{818315CA-405D-4F05-AF46-157C3BC660D8}"/>
              </a:ext>
            </a:extLst>
          </p:cNvPr>
          <p:cNvPicPr>
            <a:picLocks noChangeAspect="1"/>
          </p:cNvPicPr>
          <p:nvPr/>
        </p:nvPicPr>
        <p:blipFill>
          <a:blip r:embed="rId3"/>
          <a:stretch>
            <a:fillRect/>
          </a:stretch>
        </p:blipFill>
        <p:spPr>
          <a:xfrm>
            <a:off x="5593353" y="2608925"/>
            <a:ext cx="3479624" cy="1640150"/>
          </a:xfrm>
          <a:prstGeom prst="rect">
            <a:avLst/>
          </a:prstGeom>
        </p:spPr>
      </p:pic>
    </p:spTree>
    <p:extLst>
      <p:ext uri="{BB962C8B-B14F-4D97-AF65-F5344CB8AC3E}">
        <p14:creationId xmlns:p14="http://schemas.microsoft.com/office/powerpoint/2010/main" val="338129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Directory – Searching and Adding Contacts</a:t>
            </a:r>
          </a:p>
        </p:txBody>
      </p:sp>
      <p:sp>
        <p:nvSpPr>
          <p:cNvPr id="3" name="Content Placeholder 2"/>
          <p:cNvSpPr>
            <a:spLocks noGrp="1"/>
          </p:cNvSpPr>
          <p:nvPr>
            <p:ph sz="half" idx="1"/>
          </p:nvPr>
        </p:nvSpPr>
        <p:spPr>
          <a:xfrm>
            <a:off x="397830" y="1523784"/>
            <a:ext cx="3867150" cy="4351338"/>
          </a:xfrm>
        </p:spPr>
        <p:txBody>
          <a:bodyPr/>
          <a:lstStyle/>
          <a:p>
            <a:r>
              <a:rPr lang="en-US" sz="1400" b="0" dirty="0">
                <a:latin typeface="Lato" charset="0"/>
                <a:ea typeface="Lato" charset="0"/>
                <a:cs typeface="Lato" charset="0"/>
              </a:rPr>
              <a:t>You can access your directory by clicking the globe icon in the left-hand side of the app. </a:t>
            </a:r>
          </a:p>
          <a:p>
            <a:endParaRPr lang="en-US" sz="1400" b="0" dirty="0">
              <a:latin typeface="Lato" charset="0"/>
              <a:ea typeface="Lato" charset="0"/>
              <a:cs typeface="Lato" charset="0"/>
            </a:endParaRPr>
          </a:p>
          <a:p>
            <a:r>
              <a:rPr lang="en-US" sz="1400" b="0" dirty="0">
                <a:latin typeface="Lato" charset="0"/>
                <a:ea typeface="Lato" charset="0"/>
                <a:cs typeface="Lato" charset="0"/>
              </a:rPr>
              <a:t>The directory will contain a list of all names of extensions in the Nextiva account. </a:t>
            </a:r>
          </a:p>
          <a:p>
            <a:endParaRPr lang="en-US" sz="1400" b="0" dirty="0">
              <a:latin typeface="Lato" charset="0"/>
              <a:ea typeface="Lato" charset="0"/>
              <a:cs typeface="Lato" charset="0"/>
            </a:endParaRPr>
          </a:p>
          <a:p>
            <a:r>
              <a:rPr lang="en-US" sz="1400" b="0" dirty="0">
                <a:latin typeface="Lato" charset="0"/>
                <a:ea typeface="Lato" charset="0"/>
                <a:cs typeface="Lato" charset="0"/>
              </a:rPr>
              <a:t>You can right click a name in the directory for options on actions to take. </a:t>
            </a:r>
          </a:p>
          <a:p>
            <a:endParaRPr lang="en-US" sz="1400" b="0" dirty="0">
              <a:latin typeface="Lato" charset="0"/>
              <a:ea typeface="Lato" charset="0"/>
              <a:cs typeface="Lato" charset="0"/>
            </a:endParaRPr>
          </a:p>
          <a:p>
            <a:r>
              <a:rPr lang="en-US" sz="1400" b="0" dirty="0">
                <a:latin typeface="Lato" charset="0"/>
                <a:ea typeface="Lato" charset="0"/>
                <a:cs typeface="Lato" charset="0"/>
              </a:rPr>
              <a:t>To add a name to your contact list, right click on the name and click “</a:t>
            </a:r>
            <a:r>
              <a:rPr lang="en-US" sz="1400" dirty="0">
                <a:latin typeface="Lato" charset="0"/>
                <a:ea typeface="Lato" charset="0"/>
                <a:cs typeface="Lato" charset="0"/>
              </a:rPr>
              <a:t>Add to Contacts</a:t>
            </a:r>
            <a:r>
              <a:rPr lang="en-US" sz="1400" b="0" dirty="0">
                <a:latin typeface="Lato" charset="0"/>
                <a:ea typeface="Lato" charset="0"/>
                <a:cs typeface="Lato" charset="0"/>
              </a:rPr>
              <a:t>”. </a:t>
            </a:r>
          </a:p>
        </p:txBody>
      </p:sp>
      <p:grpSp>
        <p:nvGrpSpPr>
          <p:cNvPr id="6" name="Group 5">
            <a:extLst>
              <a:ext uri="{FF2B5EF4-FFF2-40B4-BE49-F238E27FC236}">
                <a16:creationId xmlns:a16="http://schemas.microsoft.com/office/drawing/2014/main" id="{78C74593-F82F-4928-813B-6CD17C55080C}"/>
              </a:ext>
            </a:extLst>
          </p:cNvPr>
          <p:cNvGrpSpPr/>
          <p:nvPr/>
        </p:nvGrpSpPr>
        <p:grpSpPr>
          <a:xfrm>
            <a:off x="4264980" y="1690688"/>
            <a:ext cx="2333512" cy="4272332"/>
            <a:chOff x="4648200" y="1544714"/>
            <a:chExt cx="2333512" cy="4272332"/>
          </a:xfrm>
        </p:grpSpPr>
        <p:pic>
          <p:nvPicPr>
            <p:cNvPr id="4" name="Picture 3">
              <a:extLst>
                <a:ext uri="{FF2B5EF4-FFF2-40B4-BE49-F238E27FC236}">
                  <a16:creationId xmlns:a16="http://schemas.microsoft.com/office/drawing/2014/main" id="{55256C82-F511-461D-8A9D-F90FCB04B911}"/>
                </a:ext>
              </a:extLst>
            </p:cNvPr>
            <p:cNvPicPr>
              <a:picLocks noChangeAspect="1"/>
            </p:cNvPicPr>
            <p:nvPr/>
          </p:nvPicPr>
          <p:blipFill>
            <a:blip r:embed="rId2"/>
            <a:stretch>
              <a:fillRect/>
            </a:stretch>
          </p:blipFill>
          <p:spPr>
            <a:xfrm>
              <a:off x="4648202" y="1544714"/>
              <a:ext cx="2333510" cy="4272332"/>
            </a:xfrm>
            <a:prstGeom prst="rect">
              <a:avLst/>
            </a:prstGeom>
          </p:spPr>
        </p:pic>
        <p:sp>
          <p:nvSpPr>
            <p:cNvPr id="5" name="Arrow: Down 4">
              <a:extLst>
                <a:ext uri="{FF2B5EF4-FFF2-40B4-BE49-F238E27FC236}">
                  <a16:creationId xmlns:a16="http://schemas.microsoft.com/office/drawing/2014/main" id="{F4B79550-8A03-4264-9581-57D6C4B3AB8B}"/>
                </a:ext>
              </a:extLst>
            </p:cNvPr>
            <p:cNvSpPr/>
            <p:nvPr/>
          </p:nvSpPr>
          <p:spPr>
            <a:xfrm rot="10800000">
              <a:off x="4648200" y="4001294"/>
              <a:ext cx="314415" cy="42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8BA8FC04-9968-4363-98AE-D3071B1EE8D8}"/>
              </a:ext>
            </a:extLst>
          </p:cNvPr>
          <p:cNvPicPr>
            <a:picLocks noChangeAspect="1"/>
          </p:cNvPicPr>
          <p:nvPr/>
        </p:nvPicPr>
        <p:blipFill>
          <a:blip r:embed="rId3"/>
          <a:stretch>
            <a:fillRect/>
          </a:stretch>
        </p:blipFill>
        <p:spPr>
          <a:xfrm>
            <a:off x="6660604" y="1690688"/>
            <a:ext cx="2330996" cy="4272332"/>
          </a:xfrm>
          <a:prstGeom prst="rect">
            <a:avLst/>
          </a:prstGeom>
          <a:ln>
            <a:solidFill>
              <a:schemeClr val="tx1"/>
            </a:solidFill>
          </a:ln>
        </p:spPr>
      </p:pic>
    </p:spTree>
    <p:extLst>
      <p:ext uri="{BB962C8B-B14F-4D97-AF65-F5344CB8AC3E}">
        <p14:creationId xmlns:p14="http://schemas.microsoft.com/office/powerpoint/2010/main" val="199662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838"/>
            <a:ext cx="7886700" cy="1325563"/>
          </a:xfrm>
        </p:spPr>
        <p:txBody>
          <a:bodyPr/>
          <a:lstStyle/>
          <a:p>
            <a:r>
              <a:rPr lang="en-US" dirty="0"/>
              <a:t>Contacts</a:t>
            </a:r>
          </a:p>
        </p:txBody>
      </p:sp>
      <p:sp>
        <p:nvSpPr>
          <p:cNvPr id="3" name="Content Placeholder 2"/>
          <p:cNvSpPr>
            <a:spLocks noGrp="1"/>
          </p:cNvSpPr>
          <p:nvPr>
            <p:ph sz="half" idx="1"/>
          </p:nvPr>
        </p:nvSpPr>
        <p:spPr>
          <a:xfrm>
            <a:off x="181699" y="1270770"/>
            <a:ext cx="3725053" cy="4351338"/>
          </a:xfrm>
        </p:spPr>
        <p:txBody>
          <a:bodyPr>
            <a:normAutofit/>
          </a:bodyPr>
          <a:lstStyle/>
          <a:p>
            <a:r>
              <a:rPr lang="en-US" sz="1400" b="0" dirty="0">
                <a:latin typeface="Lato" charset="0"/>
                <a:ea typeface="Lato" charset="0"/>
                <a:cs typeface="Lato" charset="0"/>
              </a:rPr>
              <a:t>You can see your contact list by clicking on the contact icon on the left-hand side of the app. </a:t>
            </a:r>
          </a:p>
          <a:p>
            <a:endParaRPr lang="en-US" sz="1400" b="0" dirty="0">
              <a:latin typeface="Lato" charset="0"/>
              <a:ea typeface="Lato" charset="0"/>
              <a:cs typeface="Lato" charset="0"/>
            </a:endParaRPr>
          </a:p>
          <a:p>
            <a:r>
              <a:rPr lang="en-US" sz="1400" b="0" dirty="0">
                <a:latin typeface="Lato" charset="0"/>
                <a:ea typeface="Lato" charset="0"/>
                <a:cs typeface="Lato" charset="0"/>
              </a:rPr>
              <a:t>You can right click on the contact in order to access call options. Click on “</a:t>
            </a:r>
            <a:r>
              <a:rPr lang="en-US" sz="1400" dirty="0">
                <a:latin typeface="Lato" charset="0"/>
                <a:ea typeface="Lato" charset="0"/>
                <a:cs typeface="Lato" charset="0"/>
              </a:rPr>
              <a:t>Chat</a:t>
            </a:r>
            <a:r>
              <a:rPr lang="en-US" sz="1400" b="0" dirty="0">
                <a:latin typeface="Lato" charset="0"/>
                <a:ea typeface="Lato" charset="0"/>
                <a:cs typeface="Lato" charset="0"/>
              </a:rPr>
              <a:t>” to open the chat window and begin instant messaging with the contact. </a:t>
            </a:r>
          </a:p>
          <a:p>
            <a:endParaRPr lang="en-US" sz="1400" b="0" dirty="0">
              <a:latin typeface="Lato" charset="0"/>
              <a:ea typeface="Lato" charset="0"/>
              <a:cs typeface="Lato" charset="0"/>
            </a:endParaRPr>
          </a:p>
          <a:p>
            <a:r>
              <a:rPr lang="en-US" sz="1400" b="0" dirty="0">
                <a:latin typeface="Lato" charset="0"/>
                <a:ea typeface="Lato" charset="0"/>
                <a:cs typeface="Lato" charset="0"/>
              </a:rPr>
              <a:t>The contacts window will also show presence of other Nextiva App users. Upon adding a contact from the directory, a prompt will be sent to that user, advising that user that they’ve been added as a contact and whether they would allow the user who added them to share presence. If the user hits “</a:t>
            </a:r>
            <a:r>
              <a:rPr lang="en-US" sz="1400" dirty="0">
                <a:latin typeface="Lato" charset="0"/>
                <a:ea typeface="Lato" charset="0"/>
                <a:cs typeface="Lato" charset="0"/>
              </a:rPr>
              <a:t>Accept</a:t>
            </a:r>
            <a:r>
              <a:rPr lang="en-US" sz="1400" b="0" dirty="0">
                <a:latin typeface="Lato" charset="0"/>
                <a:ea typeface="Lato" charset="0"/>
                <a:cs typeface="Lato" charset="0"/>
              </a:rPr>
              <a:t>”, you will be able to see when the user is on the phone or when they change their status. </a:t>
            </a:r>
          </a:p>
        </p:txBody>
      </p:sp>
      <p:grpSp>
        <p:nvGrpSpPr>
          <p:cNvPr id="8" name="Group 7">
            <a:extLst>
              <a:ext uri="{FF2B5EF4-FFF2-40B4-BE49-F238E27FC236}">
                <a16:creationId xmlns:a16="http://schemas.microsoft.com/office/drawing/2014/main" id="{68035046-4F23-4CFD-97A0-B40A097936D9}"/>
              </a:ext>
            </a:extLst>
          </p:cNvPr>
          <p:cNvGrpSpPr/>
          <p:nvPr/>
        </p:nvGrpSpPr>
        <p:grpSpPr>
          <a:xfrm>
            <a:off x="3977427" y="811798"/>
            <a:ext cx="2326439" cy="4259386"/>
            <a:chOff x="7240139" y="1917577"/>
            <a:chExt cx="2326439" cy="4259386"/>
          </a:xfrm>
        </p:grpSpPr>
        <p:pic>
          <p:nvPicPr>
            <p:cNvPr id="7" name="Picture 6">
              <a:extLst>
                <a:ext uri="{FF2B5EF4-FFF2-40B4-BE49-F238E27FC236}">
                  <a16:creationId xmlns:a16="http://schemas.microsoft.com/office/drawing/2014/main" id="{3D7CFED0-E453-4038-8B01-CBB3323B372B}"/>
                </a:ext>
              </a:extLst>
            </p:cNvPr>
            <p:cNvPicPr>
              <a:picLocks noChangeAspect="1"/>
            </p:cNvPicPr>
            <p:nvPr/>
          </p:nvPicPr>
          <p:blipFill>
            <a:blip r:embed="rId2"/>
            <a:stretch>
              <a:fillRect/>
            </a:stretch>
          </p:blipFill>
          <p:spPr>
            <a:xfrm>
              <a:off x="7240139" y="1917577"/>
              <a:ext cx="2326439" cy="4259386"/>
            </a:xfrm>
            <a:prstGeom prst="rect">
              <a:avLst/>
            </a:prstGeom>
          </p:spPr>
        </p:pic>
        <p:sp>
          <p:nvSpPr>
            <p:cNvPr id="5" name="Arrow: Down 4">
              <a:extLst>
                <a:ext uri="{FF2B5EF4-FFF2-40B4-BE49-F238E27FC236}">
                  <a16:creationId xmlns:a16="http://schemas.microsoft.com/office/drawing/2014/main" id="{F4B79550-8A03-4264-9581-57D6C4B3AB8B}"/>
                </a:ext>
              </a:extLst>
            </p:cNvPr>
            <p:cNvSpPr/>
            <p:nvPr/>
          </p:nvSpPr>
          <p:spPr>
            <a:xfrm rot="10800000">
              <a:off x="7240139" y="3288353"/>
              <a:ext cx="314415" cy="426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1" name="Picture 10">
            <a:extLst>
              <a:ext uri="{FF2B5EF4-FFF2-40B4-BE49-F238E27FC236}">
                <a16:creationId xmlns:a16="http://schemas.microsoft.com/office/drawing/2014/main" id="{B154D40A-15B8-4A4A-B8D3-2EC6116ECB35}"/>
              </a:ext>
            </a:extLst>
          </p:cNvPr>
          <p:cNvPicPr>
            <a:picLocks noChangeAspect="1"/>
          </p:cNvPicPr>
          <p:nvPr/>
        </p:nvPicPr>
        <p:blipFill>
          <a:blip r:embed="rId3"/>
          <a:stretch>
            <a:fillRect/>
          </a:stretch>
        </p:blipFill>
        <p:spPr>
          <a:xfrm>
            <a:off x="6560973" y="811798"/>
            <a:ext cx="2326439" cy="4259386"/>
          </a:xfrm>
          <a:prstGeom prst="rect">
            <a:avLst/>
          </a:prstGeom>
        </p:spPr>
      </p:pic>
      <p:pic>
        <p:nvPicPr>
          <p:cNvPr id="14" name="Picture 13">
            <a:extLst>
              <a:ext uri="{FF2B5EF4-FFF2-40B4-BE49-F238E27FC236}">
                <a16:creationId xmlns:a16="http://schemas.microsoft.com/office/drawing/2014/main" id="{710DD394-2D9E-4E8D-B930-092E185D187F}"/>
              </a:ext>
            </a:extLst>
          </p:cNvPr>
          <p:cNvPicPr>
            <a:picLocks noChangeAspect="1"/>
          </p:cNvPicPr>
          <p:nvPr/>
        </p:nvPicPr>
        <p:blipFill>
          <a:blip r:embed="rId4"/>
          <a:stretch>
            <a:fillRect/>
          </a:stretch>
        </p:blipFill>
        <p:spPr>
          <a:xfrm>
            <a:off x="5051387" y="5132598"/>
            <a:ext cx="3019172" cy="979020"/>
          </a:xfrm>
          <a:prstGeom prst="rect">
            <a:avLst/>
          </a:prstGeom>
          <a:ln>
            <a:solidFill>
              <a:schemeClr val="tx1"/>
            </a:solidFill>
          </a:ln>
        </p:spPr>
      </p:pic>
    </p:spTree>
    <p:extLst>
      <p:ext uri="{BB962C8B-B14F-4D97-AF65-F5344CB8AC3E}">
        <p14:creationId xmlns:p14="http://schemas.microsoft.com/office/powerpoint/2010/main" val="371458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838"/>
            <a:ext cx="7886700" cy="1325563"/>
          </a:xfrm>
        </p:spPr>
        <p:txBody>
          <a:bodyPr/>
          <a:lstStyle/>
          <a:p>
            <a:r>
              <a:rPr lang="en-US" dirty="0"/>
              <a:t>Contacts – Adding Outside Contacts</a:t>
            </a:r>
          </a:p>
        </p:txBody>
      </p:sp>
      <p:sp>
        <p:nvSpPr>
          <p:cNvPr id="3" name="Content Placeholder 2"/>
          <p:cNvSpPr>
            <a:spLocks noGrp="1"/>
          </p:cNvSpPr>
          <p:nvPr>
            <p:ph sz="half" idx="1"/>
          </p:nvPr>
        </p:nvSpPr>
        <p:spPr>
          <a:xfrm>
            <a:off x="181699" y="1270770"/>
            <a:ext cx="8722604" cy="4351338"/>
          </a:xfrm>
        </p:spPr>
        <p:txBody>
          <a:bodyPr>
            <a:normAutofit/>
          </a:bodyPr>
          <a:lstStyle/>
          <a:p>
            <a:r>
              <a:rPr lang="en-US" sz="1400" b="0" dirty="0">
                <a:latin typeface="Lato" charset="0"/>
                <a:ea typeface="Lato" charset="0"/>
                <a:cs typeface="Lato" charset="0"/>
              </a:rPr>
              <a:t>Click on the “</a:t>
            </a:r>
            <a:r>
              <a:rPr lang="en-US" sz="1400" dirty="0">
                <a:latin typeface="Lato" charset="0"/>
                <a:ea typeface="Lato" charset="0"/>
                <a:cs typeface="Lato" charset="0"/>
              </a:rPr>
              <a:t>+</a:t>
            </a:r>
            <a:r>
              <a:rPr lang="en-US" sz="1400" b="0" dirty="0">
                <a:latin typeface="Lato" charset="0"/>
                <a:ea typeface="Lato" charset="0"/>
                <a:cs typeface="Lato" charset="0"/>
              </a:rPr>
              <a:t>” button in the upper-right hand corner of the screen to add your own personal contacts. You will be required to fill out the contact’s “</a:t>
            </a:r>
            <a:r>
              <a:rPr lang="en-US" sz="1400" dirty="0">
                <a:latin typeface="Lato" charset="0"/>
                <a:ea typeface="Lato" charset="0"/>
                <a:cs typeface="Lato" charset="0"/>
              </a:rPr>
              <a:t>Display Name”</a:t>
            </a:r>
            <a:r>
              <a:rPr lang="en-US" sz="1400" b="0" dirty="0">
                <a:latin typeface="Lato" charset="0"/>
                <a:ea typeface="Lato" charset="0"/>
                <a:cs typeface="Lato" charset="0"/>
              </a:rPr>
              <a:t> (The name you would like to add into the list) and the ”</a:t>
            </a:r>
            <a:r>
              <a:rPr lang="en-US" sz="1400" dirty="0">
                <a:latin typeface="Lato" charset="0"/>
                <a:ea typeface="Lato" charset="0"/>
                <a:cs typeface="Lato" charset="0"/>
              </a:rPr>
              <a:t>Personal Phone</a:t>
            </a:r>
            <a:r>
              <a:rPr lang="en-US" sz="1400" b="0" dirty="0">
                <a:latin typeface="Lato" charset="0"/>
                <a:ea typeface="Lato" charset="0"/>
                <a:cs typeface="Lato" charset="0"/>
              </a:rPr>
              <a:t>”</a:t>
            </a:r>
            <a:r>
              <a:rPr lang="en-US" sz="1400" dirty="0">
                <a:latin typeface="Lato" charset="0"/>
                <a:ea typeface="Lato" charset="0"/>
                <a:cs typeface="Lato" charset="0"/>
              </a:rPr>
              <a:t> </a:t>
            </a:r>
            <a:r>
              <a:rPr lang="en-US" sz="1400" b="0" dirty="0">
                <a:latin typeface="Lato" charset="0"/>
                <a:ea typeface="Lato" charset="0"/>
                <a:cs typeface="Lato" charset="0"/>
              </a:rPr>
              <a:t>(the number of the contact, scroll down to find) information. Once done, click “</a:t>
            </a:r>
            <a:r>
              <a:rPr lang="en-US" sz="1400" dirty="0">
                <a:latin typeface="Lato" charset="0"/>
                <a:ea typeface="Lato" charset="0"/>
                <a:cs typeface="Lato" charset="0"/>
              </a:rPr>
              <a:t>Save</a:t>
            </a:r>
            <a:r>
              <a:rPr lang="en-US" sz="1400" b="0" dirty="0">
                <a:latin typeface="Lato" charset="0"/>
                <a:ea typeface="Lato" charset="0"/>
                <a:cs typeface="Lato" charset="0"/>
              </a:rPr>
              <a:t>”. </a:t>
            </a:r>
          </a:p>
        </p:txBody>
      </p:sp>
      <p:grpSp>
        <p:nvGrpSpPr>
          <p:cNvPr id="10" name="Group 9">
            <a:extLst>
              <a:ext uri="{FF2B5EF4-FFF2-40B4-BE49-F238E27FC236}">
                <a16:creationId xmlns:a16="http://schemas.microsoft.com/office/drawing/2014/main" id="{DCF11D5D-C5A0-4BA1-97D6-06C3D1568799}"/>
              </a:ext>
            </a:extLst>
          </p:cNvPr>
          <p:cNvGrpSpPr/>
          <p:nvPr/>
        </p:nvGrpSpPr>
        <p:grpSpPr>
          <a:xfrm>
            <a:off x="106532" y="2426979"/>
            <a:ext cx="4975580" cy="3195129"/>
            <a:chOff x="239697" y="2254928"/>
            <a:chExt cx="6026254" cy="3869832"/>
          </a:xfrm>
        </p:grpSpPr>
        <p:pic>
          <p:nvPicPr>
            <p:cNvPr id="4" name="Picture 3">
              <a:extLst>
                <a:ext uri="{FF2B5EF4-FFF2-40B4-BE49-F238E27FC236}">
                  <a16:creationId xmlns:a16="http://schemas.microsoft.com/office/drawing/2014/main" id="{0887E1D1-61D3-48E8-AA93-CA5FDD65EE73}"/>
                </a:ext>
              </a:extLst>
            </p:cNvPr>
            <p:cNvPicPr>
              <a:picLocks noChangeAspect="1"/>
            </p:cNvPicPr>
            <p:nvPr/>
          </p:nvPicPr>
          <p:blipFill>
            <a:blip r:embed="rId2"/>
            <a:stretch>
              <a:fillRect/>
            </a:stretch>
          </p:blipFill>
          <p:spPr>
            <a:xfrm>
              <a:off x="239697" y="2254928"/>
              <a:ext cx="6026254" cy="3869832"/>
            </a:xfrm>
            <a:prstGeom prst="rect">
              <a:avLst/>
            </a:prstGeom>
            <a:ln>
              <a:solidFill>
                <a:schemeClr val="tx1"/>
              </a:solidFill>
            </a:ln>
          </p:spPr>
        </p:pic>
        <p:sp>
          <p:nvSpPr>
            <p:cNvPr id="6" name="Arrow: Down 5">
              <a:extLst>
                <a:ext uri="{FF2B5EF4-FFF2-40B4-BE49-F238E27FC236}">
                  <a16:creationId xmlns:a16="http://schemas.microsoft.com/office/drawing/2014/main" id="{FA325DB0-98CC-4EEA-9523-AFC78BE988BA}"/>
                </a:ext>
              </a:extLst>
            </p:cNvPr>
            <p:cNvSpPr/>
            <p:nvPr/>
          </p:nvSpPr>
          <p:spPr>
            <a:xfrm rot="10800000">
              <a:off x="2077375" y="2716566"/>
              <a:ext cx="275208" cy="346229"/>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B3DEADF3-5FD4-4F78-92F6-D19398D8D263}"/>
                </a:ext>
              </a:extLst>
            </p:cNvPr>
            <p:cNvSpPr/>
            <p:nvPr/>
          </p:nvSpPr>
          <p:spPr>
            <a:xfrm>
              <a:off x="3685713" y="3215196"/>
              <a:ext cx="275208" cy="346229"/>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D10D5477-CDE2-4EBF-BDAD-29DF4C866201}"/>
              </a:ext>
            </a:extLst>
          </p:cNvPr>
          <p:cNvPicPr>
            <a:picLocks noChangeAspect="1"/>
          </p:cNvPicPr>
          <p:nvPr/>
        </p:nvPicPr>
        <p:blipFill>
          <a:blip r:embed="rId3"/>
          <a:stretch>
            <a:fillRect/>
          </a:stretch>
        </p:blipFill>
        <p:spPr>
          <a:xfrm>
            <a:off x="5290115" y="2426979"/>
            <a:ext cx="3406184" cy="3195129"/>
          </a:xfrm>
          <a:prstGeom prst="rect">
            <a:avLst/>
          </a:prstGeom>
          <a:ln>
            <a:solidFill>
              <a:schemeClr val="tx1"/>
            </a:solidFill>
          </a:ln>
        </p:spPr>
      </p:pic>
      <p:sp>
        <p:nvSpPr>
          <p:cNvPr id="15" name="Arrow: Down 14">
            <a:extLst>
              <a:ext uri="{FF2B5EF4-FFF2-40B4-BE49-F238E27FC236}">
                <a16:creationId xmlns:a16="http://schemas.microsoft.com/office/drawing/2014/main" id="{1B34CCA7-FE3E-4B32-8B02-2F4549474A3D}"/>
              </a:ext>
            </a:extLst>
          </p:cNvPr>
          <p:cNvSpPr/>
          <p:nvPr/>
        </p:nvSpPr>
        <p:spPr>
          <a:xfrm>
            <a:off x="5513995" y="2951063"/>
            <a:ext cx="227226" cy="28586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Arrow: Down 15">
            <a:extLst>
              <a:ext uri="{FF2B5EF4-FFF2-40B4-BE49-F238E27FC236}">
                <a16:creationId xmlns:a16="http://schemas.microsoft.com/office/drawing/2014/main" id="{1FDD3267-30DA-40BF-B43B-B6A47C28DD97}"/>
              </a:ext>
            </a:extLst>
          </p:cNvPr>
          <p:cNvSpPr/>
          <p:nvPr/>
        </p:nvSpPr>
        <p:spPr>
          <a:xfrm>
            <a:off x="8271883" y="5065980"/>
            <a:ext cx="227226" cy="28586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8244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920"/>
            <a:ext cx="7886700" cy="1325563"/>
          </a:xfrm>
        </p:spPr>
        <p:txBody>
          <a:bodyPr/>
          <a:lstStyle/>
          <a:p>
            <a:r>
              <a:rPr lang="en-US" dirty="0"/>
              <a:t>Voicemail</a:t>
            </a:r>
          </a:p>
        </p:txBody>
      </p:sp>
      <p:sp>
        <p:nvSpPr>
          <p:cNvPr id="3" name="Content Placeholder 2"/>
          <p:cNvSpPr>
            <a:spLocks noGrp="1"/>
          </p:cNvSpPr>
          <p:nvPr>
            <p:ph idx="1"/>
          </p:nvPr>
        </p:nvSpPr>
        <p:spPr>
          <a:xfrm>
            <a:off x="104135" y="981359"/>
            <a:ext cx="2727109" cy="4351338"/>
          </a:xfrm>
        </p:spPr>
        <p:txBody>
          <a:bodyPr>
            <a:normAutofit lnSpcReduction="10000"/>
          </a:bodyPr>
          <a:lstStyle/>
          <a:p>
            <a:r>
              <a:rPr lang="en-US" sz="1400" b="0" dirty="0">
                <a:latin typeface="Lato" charset="0"/>
                <a:ea typeface="Lato" charset="0"/>
                <a:cs typeface="Lato" charset="0"/>
              </a:rPr>
              <a:t>You can access your voicemail by clicking on the call history icon on the left-hand side. Then click on the voicemail icon. The Voicemail Icon will also indicate how many unheard voicemails you have.</a:t>
            </a:r>
          </a:p>
          <a:p>
            <a:endParaRPr lang="en-US" sz="1400" b="0" dirty="0">
              <a:latin typeface="Lato" charset="0"/>
              <a:ea typeface="Lato" charset="0"/>
              <a:cs typeface="Lato" charset="0"/>
            </a:endParaRPr>
          </a:p>
          <a:p>
            <a:r>
              <a:rPr lang="en-US" sz="1400" b="0" dirty="0">
                <a:latin typeface="Lato" charset="0"/>
                <a:ea typeface="Lato" charset="0"/>
                <a:cs typeface="Lato" charset="0"/>
              </a:rPr>
              <a:t>Once accessed, you will see list of voicemails. You can select a voicemail and will be provided with the option to play the voicemail from your computer. You can also click on the 3 dots on the right of each voicemail for additional options. </a:t>
            </a:r>
          </a:p>
          <a:p>
            <a:endParaRPr lang="en-US" sz="1400" b="0" dirty="0">
              <a:latin typeface="Lato" charset="0"/>
              <a:ea typeface="Lato" charset="0"/>
              <a:cs typeface="Lato" charset="0"/>
            </a:endParaRPr>
          </a:p>
          <a:p>
            <a:r>
              <a:rPr lang="en-US" sz="1400" b="0" dirty="0">
                <a:latin typeface="Lato" charset="0"/>
                <a:ea typeface="Lato" charset="0"/>
                <a:cs typeface="Lato" charset="0"/>
              </a:rPr>
              <a:t>Any voicemails deleted from the app will be deleted from the desk phone the app is sharing from (if applicable). </a:t>
            </a:r>
          </a:p>
        </p:txBody>
      </p:sp>
      <p:grpSp>
        <p:nvGrpSpPr>
          <p:cNvPr id="12" name="Group 11">
            <a:extLst>
              <a:ext uri="{FF2B5EF4-FFF2-40B4-BE49-F238E27FC236}">
                <a16:creationId xmlns:a16="http://schemas.microsoft.com/office/drawing/2014/main" id="{0741B307-7381-4A77-8C7A-92F018E81772}"/>
              </a:ext>
            </a:extLst>
          </p:cNvPr>
          <p:cNvGrpSpPr/>
          <p:nvPr/>
        </p:nvGrpSpPr>
        <p:grpSpPr>
          <a:xfrm>
            <a:off x="2871355" y="981359"/>
            <a:ext cx="2357495" cy="4212341"/>
            <a:chOff x="2871355" y="981359"/>
            <a:chExt cx="2357495" cy="4212341"/>
          </a:xfrm>
        </p:grpSpPr>
        <p:pic>
          <p:nvPicPr>
            <p:cNvPr id="4" name="Picture 3">
              <a:extLst>
                <a:ext uri="{FF2B5EF4-FFF2-40B4-BE49-F238E27FC236}">
                  <a16:creationId xmlns:a16="http://schemas.microsoft.com/office/drawing/2014/main" id="{36272998-5A3F-47A4-8138-DF3886C49F70}"/>
                </a:ext>
              </a:extLst>
            </p:cNvPr>
            <p:cNvPicPr>
              <a:picLocks noChangeAspect="1"/>
            </p:cNvPicPr>
            <p:nvPr/>
          </p:nvPicPr>
          <p:blipFill>
            <a:blip r:embed="rId2"/>
            <a:stretch>
              <a:fillRect/>
            </a:stretch>
          </p:blipFill>
          <p:spPr>
            <a:xfrm>
              <a:off x="2871355" y="981359"/>
              <a:ext cx="2357495" cy="4212341"/>
            </a:xfrm>
            <a:prstGeom prst="rect">
              <a:avLst/>
            </a:prstGeom>
            <a:ln>
              <a:solidFill>
                <a:schemeClr val="tx1"/>
              </a:solidFill>
            </a:ln>
          </p:spPr>
        </p:pic>
        <p:sp>
          <p:nvSpPr>
            <p:cNvPr id="6" name="Arrow: Right 5">
              <a:extLst>
                <a:ext uri="{FF2B5EF4-FFF2-40B4-BE49-F238E27FC236}">
                  <a16:creationId xmlns:a16="http://schemas.microsoft.com/office/drawing/2014/main" id="{0A7D06EB-C13B-42E5-BF03-30ABEECDB4E6}"/>
                </a:ext>
              </a:extLst>
            </p:cNvPr>
            <p:cNvSpPr/>
            <p:nvPr/>
          </p:nvSpPr>
          <p:spPr>
            <a:xfrm rot="10800000">
              <a:off x="3173589" y="2688731"/>
              <a:ext cx="372862" cy="2818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row: Right 9">
              <a:extLst>
                <a:ext uri="{FF2B5EF4-FFF2-40B4-BE49-F238E27FC236}">
                  <a16:creationId xmlns:a16="http://schemas.microsoft.com/office/drawing/2014/main" id="{71963B32-7220-4D20-B9AD-399259E4DD7B}"/>
                </a:ext>
              </a:extLst>
            </p:cNvPr>
            <p:cNvSpPr/>
            <p:nvPr/>
          </p:nvSpPr>
          <p:spPr>
            <a:xfrm rot="16200000">
              <a:off x="4516318" y="2361367"/>
              <a:ext cx="372862" cy="2818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6989C894-2E48-433D-8C99-A00889351EF5}"/>
              </a:ext>
            </a:extLst>
          </p:cNvPr>
          <p:cNvPicPr>
            <a:picLocks noChangeAspect="1"/>
          </p:cNvPicPr>
          <p:nvPr/>
        </p:nvPicPr>
        <p:blipFill>
          <a:blip r:embed="rId3"/>
          <a:stretch>
            <a:fillRect/>
          </a:stretch>
        </p:blipFill>
        <p:spPr>
          <a:xfrm>
            <a:off x="5562692" y="1218140"/>
            <a:ext cx="2867025" cy="1171575"/>
          </a:xfrm>
          <a:prstGeom prst="rect">
            <a:avLst/>
          </a:prstGeom>
          <a:ln>
            <a:solidFill>
              <a:schemeClr val="tx1"/>
            </a:solidFill>
          </a:ln>
        </p:spPr>
      </p:pic>
      <p:pic>
        <p:nvPicPr>
          <p:cNvPr id="11" name="Picture 10">
            <a:extLst>
              <a:ext uri="{FF2B5EF4-FFF2-40B4-BE49-F238E27FC236}">
                <a16:creationId xmlns:a16="http://schemas.microsoft.com/office/drawing/2014/main" id="{6E928852-E603-4806-8D32-4B01CDF38171}"/>
              </a:ext>
            </a:extLst>
          </p:cNvPr>
          <p:cNvPicPr>
            <a:picLocks noChangeAspect="1"/>
          </p:cNvPicPr>
          <p:nvPr/>
        </p:nvPicPr>
        <p:blipFill>
          <a:blip r:embed="rId4"/>
          <a:stretch>
            <a:fillRect/>
          </a:stretch>
        </p:blipFill>
        <p:spPr>
          <a:xfrm>
            <a:off x="5434128" y="2829664"/>
            <a:ext cx="3541197" cy="2141916"/>
          </a:xfrm>
          <a:prstGeom prst="rect">
            <a:avLst/>
          </a:prstGeom>
          <a:ln>
            <a:solidFill>
              <a:schemeClr val="tx1"/>
            </a:solidFill>
          </a:ln>
        </p:spPr>
      </p:pic>
      <p:sp>
        <p:nvSpPr>
          <p:cNvPr id="13" name="Arrow: Right 12">
            <a:extLst>
              <a:ext uri="{FF2B5EF4-FFF2-40B4-BE49-F238E27FC236}">
                <a16:creationId xmlns:a16="http://schemas.microsoft.com/office/drawing/2014/main" id="{B2C476FF-6E80-4857-BE94-A13FDD2A414A}"/>
              </a:ext>
            </a:extLst>
          </p:cNvPr>
          <p:cNvSpPr/>
          <p:nvPr/>
        </p:nvSpPr>
        <p:spPr>
          <a:xfrm rot="5400000">
            <a:off x="5545404" y="1930341"/>
            <a:ext cx="372862" cy="2818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730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6225"/>
            <a:ext cx="7886700" cy="1325563"/>
          </a:xfrm>
        </p:spPr>
        <p:txBody>
          <a:bodyPr/>
          <a:lstStyle/>
          <a:p>
            <a:r>
              <a:rPr lang="en-US" dirty="0"/>
              <a:t>Chat</a:t>
            </a:r>
          </a:p>
        </p:txBody>
      </p:sp>
      <p:sp>
        <p:nvSpPr>
          <p:cNvPr id="3" name="Content Placeholder 2"/>
          <p:cNvSpPr>
            <a:spLocks noGrp="1"/>
          </p:cNvSpPr>
          <p:nvPr>
            <p:ph idx="1"/>
          </p:nvPr>
        </p:nvSpPr>
        <p:spPr>
          <a:xfrm>
            <a:off x="632878" y="816870"/>
            <a:ext cx="7886700" cy="4351338"/>
          </a:xfrm>
        </p:spPr>
        <p:txBody>
          <a:bodyPr/>
          <a:lstStyle/>
          <a:p>
            <a:r>
              <a:rPr lang="en-US" sz="1400" b="0" dirty="0">
                <a:latin typeface="Lato" charset="0"/>
                <a:ea typeface="Lato" charset="0"/>
                <a:cs typeface="Lato" charset="0"/>
              </a:rPr>
              <a:t>To chat with a Nextiva user, access your contacts to locate the user you wish to chat with. Right click on the user’s name and left click </a:t>
            </a:r>
            <a:r>
              <a:rPr lang="en-US" sz="1400" dirty="0">
                <a:latin typeface="Lato" charset="0"/>
                <a:ea typeface="Lato" charset="0"/>
                <a:cs typeface="Lato" charset="0"/>
              </a:rPr>
              <a:t>“Chat</a:t>
            </a:r>
            <a:r>
              <a:rPr lang="en-US" sz="1400" b="0" dirty="0">
                <a:latin typeface="Lato" charset="0"/>
                <a:ea typeface="Lato" charset="0"/>
                <a:cs typeface="Lato" charset="0"/>
              </a:rPr>
              <a:t>”. You can also access your chat history by clicking on the chat history icon on the left-hand side of the App.</a:t>
            </a:r>
          </a:p>
          <a:p>
            <a:endParaRPr lang="en-US" sz="1400" b="0" dirty="0">
              <a:latin typeface="Lato" charset="0"/>
              <a:ea typeface="Lato" charset="0"/>
              <a:cs typeface="Lato" charset="0"/>
            </a:endParaRPr>
          </a:p>
          <a:p>
            <a:r>
              <a:rPr lang="en-US" sz="1400" b="0" dirty="0">
                <a:latin typeface="Lato" charset="0"/>
                <a:ea typeface="Lato" charset="0"/>
                <a:cs typeface="Lato" charset="0"/>
              </a:rPr>
              <a:t>Upon initiating the chat function, the chat window will be displayed with today’s chat history. You can type a message in the bottom box and press enter to send your message. You can also review your chat history just below the tab. </a:t>
            </a:r>
          </a:p>
          <a:p>
            <a:pPr marL="285750" indent="-285750">
              <a:buFont typeface="Arial"/>
              <a:buChar char="•"/>
            </a:pPr>
            <a:endParaRPr lang="en-US" sz="1400" b="0" dirty="0">
              <a:latin typeface="Lato" charset="0"/>
              <a:ea typeface="Lato" charset="0"/>
              <a:cs typeface="Lato" charset="0"/>
            </a:endParaRPr>
          </a:p>
        </p:txBody>
      </p:sp>
      <p:grpSp>
        <p:nvGrpSpPr>
          <p:cNvPr id="7" name="Group 6">
            <a:extLst>
              <a:ext uri="{FF2B5EF4-FFF2-40B4-BE49-F238E27FC236}">
                <a16:creationId xmlns:a16="http://schemas.microsoft.com/office/drawing/2014/main" id="{046046B1-414E-4ED9-B52C-C3AE51912BE3}"/>
              </a:ext>
            </a:extLst>
          </p:cNvPr>
          <p:cNvGrpSpPr/>
          <p:nvPr/>
        </p:nvGrpSpPr>
        <p:grpSpPr>
          <a:xfrm>
            <a:off x="42744" y="2683337"/>
            <a:ext cx="1833997" cy="3357792"/>
            <a:chOff x="477729" y="2574524"/>
            <a:chExt cx="2018256" cy="3695145"/>
          </a:xfrm>
        </p:grpSpPr>
        <p:pic>
          <p:nvPicPr>
            <p:cNvPr id="9" name="Picture 8">
              <a:extLst>
                <a:ext uri="{FF2B5EF4-FFF2-40B4-BE49-F238E27FC236}">
                  <a16:creationId xmlns:a16="http://schemas.microsoft.com/office/drawing/2014/main" id="{03305EAA-9352-4CB2-9708-600BD6ADA1ED}"/>
                </a:ext>
              </a:extLst>
            </p:cNvPr>
            <p:cNvPicPr>
              <a:picLocks noChangeAspect="1"/>
            </p:cNvPicPr>
            <p:nvPr/>
          </p:nvPicPr>
          <p:blipFill>
            <a:blip r:embed="rId2"/>
            <a:stretch>
              <a:fillRect/>
            </a:stretch>
          </p:blipFill>
          <p:spPr>
            <a:xfrm>
              <a:off x="477729" y="2574524"/>
              <a:ext cx="2018256" cy="3695145"/>
            </a:xfrm>
            <a:prstGeom prst="rect">
              <a:avLst/>
            </a:prstGeom>
          </p:spPr>
        </p:pic>
        <p:sp>
          <p:nvSpPr>
            <p:cNvPr id="4" name="Arrow: Right 3">
              <a:extLst>
                <a:ext uri="{FF2B5EF4-FFF2-40B4-BE49-F238E27FC236}">
                  <a16:creationId xmlns:a16="http://schemas.microsoft.com/office/drawing/2014/main" id="{8D92F954-A2C8-4BF7-BA4B-E1F81DF6F691}"/>
                </a:ext>
              </a:extLst>
            </p:cNvPr>
            <p:cNvSpPr/>
            <p:nvPr/>
          </p:nvSpPr>
          <p:spPr>
            <a:xfrm>
              <a:off x="1136344" y="4128115"/>
              <a:ext cx="319596" cy="26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540BD5C6-9CCE-47BC-A179-56076A5AA34B}"/>
              </a:ext>
            </a:extLst>
          </p:cNvPr>
          <p:cNvGrpSpPr/>
          <p:nvPr/>
        </p:nvGrpSpPr>
        <p:grpSpPr>
          <a:xfrm>
            <a:off x="1993908" y="2683338"/>
            <a:ext cx="1833997" cy="3357792"/>
            <a:chOff x="4496539" y="2574524"/>
            <a:chExt cx="2018256" cy="3695145"/>
          </a:xfrm>
        </p:grpSpPr>
        <p:pic>
          <p:nvPicPr>
            <p:cNvPr id="14" name="Picture 13">
              <a:extLst>
                <a:ext uri="{FF2B5EF4-FFF2-40B4-BE49-F238E27FC236}">
                  <a16:creationId xmlns:a16="http://schemas.microsoft.com/office/drawing/2014/main" id="{3B21869F-B828-4FA5-BA9F-372FC96938D7}"/>
                </a:ext>
              </a:extLst>
            </p:cNvPr>
            <p:cNvPicPr>
              <a:picLocks noChangeAspect="1"/>
            </p:cNvPicPr>
            <p:nvPr/>
          </p:nvPicPr>
          <p:blipFill>
            <a:blip r:embed="rId3"/>
            <a:stretch>
              <a:fillRect/>
            </a:stretch>
          </p:blipFill>
          <p:spPr>
            <a:xfrm>
              <a:off x="4496539" y="2574524"/>
              <a:ext cx="2018256" cy="3695145"/>
            </a:xfrm>
            <a:prstGeom prst="rect">
              <a:avLst/>
            </a:prstGeom>
          </p:spPr>
        </p:pic>
        <p:sp>
          <p:nvSpPr>
            <p:cNvPr id="13" name="Arrow: Right 12">
              <a:extLst>
                <a:ext uri="{FF2B5EF4-FFF2-40B4-BE49-F238E27FC236}">
                  <a16:creationId xmlns:a16="http://schemas.microsoft.com/office/drawing/2014/main" id="{B9E6A381-1DAC-448C-A4D1-2127F0743631}"/>
                </a:ext>
              </a:extLst>
            </p:cNvPr>
            <p:cNvSpPr/>
            <p:nvPr/>
          </p:nvSpPr>
          <p:spPr>
            <a:xfrm rot="10800000">
              <a:off x="4741119" y="3773008"/>
              <a:ext cx="319596" cy="26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6" name="Picture 15">
            <a:extLst>
              <a:ext uri="{FF2B5EF4-FFF2-40B4-BE49-F238E27FC236}">
                <a16:creationId xmlns:a16="http://schemas.microsoft.com/office/drawing/2014/main" id="{85932DE0-091F-406A-9AF6-7E51872EA10D}"/>
              </a:ext>
            </a:extLst>
          </p:cNvPr>
          <p:cNvPicPr>
            <a:picLocks noChangeAspect="1"/>
          </p:cNvPicPr>
          <p:nvPr/>
        </p:nvPicPr>
        <p:blipFill>
          <a:blip r:embed="rId4"/>
          <a:stretch>
            <a:fillRect/>
          </a:stretch>
        </p:blipFill>
        <p:spPr>
          <a:xfrm>
            <a:off x="3987446" y="2683337"/>
            <a:ext cx="5121042" cy="3357792"/>
          </a:xfrm>
          <a:prstGeom prst="rect">
            <a:avLst/>
          </a:prstGeom>
        </p:spPr>
      </p:pic>
    </p:spTree>
    <p:extLst>
      <p:ext uri="{BB962C8B-B14F-4D97-AF65-F5344CB8AC3E}">
        <p14:creationId xmlns:p14="http://schemas.microsoft.com/office/powerpoint/2010/main" val="397976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History</a:t>
            </a:r>
          </a:p>
        </p:txBody>
      </p:sp>
      <p:sp>
        <p:nvSpPr>
          <p:cNvPr id="3" name="Content Placeholder 2"/>
          <p:cNvSpPr>
            <a:spLocks noGrp="1"/>
          </p:cNvSpPr>
          <p:nvPr>
            <p:ph idx="1"/>
          </p:nvPr>
        </p:nvSpPr>
        <p:spPr>
          <a:xfrm>
            <a:off x="628650" y="1825625"/>
            <a:ext cx="3490589" cy="4351338"/>
          </a:xfrm>
        </p:spPr>
        <p:txBody>
          <a:bodyPr/>
          <a:lstStyle/>
          <a:p>
            <a:r>
              <a:rPr lang="en-US" sz="1400" b="0" dirty="0">
                <a:latin typeface="Lato" charset="0"/>
                <a:ea typeface="Lato" charset="0"/>
                <a:cs typeface="Lato" charset="0"/>
              </a:rPr>
              <a:t>You can check call history by clicking the call history button on the left-hand side of the app window..</a:t>
            </a:r>
          </a:p>
          <a:p>
            <a:endParaRPr lang="en-US" sz="1400" b="0" dirty="0">
              <a:latin typeface="Lato" charset="0"/>
              <a:ea typeface="Lato" charset="0"/>
              <a:cs typeface="Lato" charset="0"/>
            </a:endParaRPr>
          </a:p>
          <a:p>
            <a:r>
              <a:rPr lang="en-US" sz="1400" b="0" dirty="0">
                <a:latin typeface="Lato" charset="0"/>
                <a:ea typeface="Lato" charset="0"/>
                <a:cs typeface="Lato" charset="0"/>
              </a:rPr>
              <a:t>The call history will be displayed. The </a:t>
            </a:r>
            <a:br>
              <a:rPr lang="en-US" sz="1400" b="0" dirty="0">
                <a:latin typeface="Lato" charset="0"/>
                <a:ea typeface="Lato" charset="0"/>
                <a:cs typeface="Lato" charset="0"/>
              </a:rPr>
            </a:br>
            <a:r>
              <a:rPr lang="en-US" sz="1400" b="0" dirty="0">
                <a:latin typeface="Lato" charset="0"/>
                <a:ea typeface="Lato" charset="0"/>
                <a:cs typeface="Lato" charset="0"/>
              </a:rPr>
              <a:t>arrows will indicate whether calls were</a:t>
            </a:r>
            <a:br>
              <a:rPr lang="en-US" sz="1400" b="0" dirty="0">
                <a:latin typeface="Lato" charset="0"/>
                <a:ea typeface="Lato" charset="0"/>
                <a:cs typeface="Lato" charset="0"/>
              </a:rPr>
            </a:br>
            <a:r>
              <a:rPr lang="en-US" sz="1400" b="0" dirty="0">
                <a:latin typeface="Lato" charset="0"/>
                <a:ea typeface="Lato" charset="0"/>
                <a:cs typeface="Lato" charset="0"/>
              </a:rPr>
              <a:t>inbound (pointing away from the number) or outbound (pointing at the number). </a:t>
            </a:r>
          </a:p>
          <a:p>
            <a:endParaRPr lang="en-US" sz="1400" b="0" dirty="0">
              <a:latin typeface="Lato" charset="0"/>
              <a:ea typeface="Lato" charset="0"/>
              <a:cs typeface="Lato" charset="0"/>
            </a:endParaRPr>
          </a:p>
          <a:p>
            <a:r>
              <a:rPr lang="en-US" sz="1400" b="0" dirty="0">
                <a:latin typeface="Lato" charset="0"/>
                <a:ea typeface="Lato" charset="0"/>
                <a:cs typeface="Lato" charset="0"/>
              </a:rPr>
              <a:t>A missed call will be highlighted </a:t>
            </a:r>
            <a:r>
              <a:rPr lang="en-US" sz="1400" b="0" dirty="0">
                <a:solidFill>
                  <a:srgbClr val="FF0000"/>
                </a:solidFill>
                <a:latin typeface="Lato" charset="0"/>
                <a:ea typeface="Lato" charset="0"/>
                <a:cs typeface="Lato" charset="0"/>
              </a:rPr>
              <a:t>red</a:t>
            </a:r>
            <a:r>
              <a:rPr lang="en-US" sz="1400" b="0" dirty="0">
                <a:latin typeface="Lato" charset="0"/>
                <a:ea typeface="Lato" charset="0"/>
                <a:cs typeface="Lato" charset="0"/>
              </a:rPr>
              <a:t>.</a:t>
            </a:r>
          </a:p>
          <a:p>
            <a:endParaRPr lang="en-US" sz="1400" b="0" dirty="0">
              <a:solidFill>
                <a:srgbClr val="002060"/>
              </a:solidFill>
              <a:latin typeface="Lato" charset="0"/>
              <a:ea typeface="Lato" charset="0"/>
              <a:cs typeface="Lato" charset="0"/>
            </a:endParaRPr>
          </a:p>
          <a:p>
            <a:r>
              <a:rPr lang="en-US" sz="1400" b="0" dirty="0">
                <a:latin typeface="Lato" charset="0"/>
                <a:ea typeface="Lato" charset="0"/>
                <a:cs typeface="Lato" charset="0"/>
              </a:rPr>
              <a:t>The call history button will show how many calls are missed. You can right click the call history button for options to clear the notifications.</a:t>
            </a:r>
            <a:endParaRPr lang="en-US" sz="1400" b="0" dirty="0">
              <a:solidFill>
                <a:srgbClr val="002060"/>
              </a:solidFill>
              <a:latin typeface="Lato" charset="0"/>
              <a:ea typeface="Lato" charset="0"/>
              <a:cs typeface="Lato" charset="0"/>
            </a:endParaRPr>
          </a:p>
        </p:txBody>
      </p:sp>
      <p:grpSp>
        <p:nvGrpSpPr>
          <p:cNvPr id="12" name="Group 11">
            <a:extLst>
              <a:ext uri="{FF2B5EF4-FFF2-40B4-BE49-F238E27FC236}">
                <a16:creationId xmlns:a16="http://schemas.microsoft.com/office/drawing/2014/main" id="{D2437899-38B1-498A-A5FB-70BF2B1C81BF}"/>
              </a:ext>
            </a:extLst>
          </p:cNvPr>
          <p:cNvGrpSpPr/>
          <p:nvPr/>
        </p:nvGrpSpPr>
        <p:grpSpPr>
          <a:xfrm>
            <a:off x="4232858" y="1554343"/>
            <a:ext cx="2524835" cy="4622620"/>
            <a:chOff x="6059871" y="1415480"/>
            <a:chExt cx="2524835" cy="4622620"/>
          </a:xfrm>
        </p:grpSpPr>
        <p:pic>
          <p:nvPicPr>
            <p:cNvPr id="9" name="Picture 8">
              <a:extLst>
                <a:ext uri="{FF2B5EF4-FFF2-40B4-BE49-F238E27FC236}">
                  <a16:creationId xmlns:a16="http://schemas.microsoft.com/office/drawing/2014/main" id="{0C443955-235B-422A-BB19-3D8DA04682D0}"/>
                </a:ext>
              </a:extLst>
            </p:cNvPr>
            <p:cNvPicPr>
              <a:picLocks noChangeAspect="1"/>
            </p:cNvPicPr>
            <p:nvPr/>
          </p:nvPicPr>
          <p:blipFill>
            <a:blip r:embed="rId2"/>
            <a:stretch>
              <a:fillRect/>
            </a:stretch>
          </p:blipFill>
          <p:spPr>
            <a:xfrm>
              <a:off x="6059871" y="1415480"/>
              <a:ext cx="2524835" cy="4622620"/>
            </a:xfrm>
            <a:prstGeom prst="rect">
              <a:avLst/>
            </a:prstGeom>
          </p:spPr>
        </p:pic>
        <p:sp>
          <p:nvSpPr>
            <p:cNvPr id="10" name="Arrow: Down 9">
              <a:extLst>
                <a:ext uri="{FF2B5EF4-FFF2-40B4-BE49-F238E27FC236}">
                  <a16:creationId xmlns:a16="http://schemas.microsoft.com/office/drawing/2014/main" id="{55F11B38-0E47-44C2-876A-4535929F8CCD}"/>
                </a:ext>
              </a:extLst>
            </p:cNvPr>
            <p:cNvSpPr/>
            <p:nvPr/>
          </p:nvSpPr>
          <p:spPr>
            <a:xfrm rot="5400000">
              <a:off x="6343094" y="3240352"/>
              <a:ext cx="248575" cy="275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Down 10">
              <a:extLst>
                <a:ext uri="{FF2B5EF4-FFF2-40B4-BE49-F238E27FC236}">
                  <a16:creationId xmlns:a16="http://schemas.microsoft.com/office/drawing/2014/main" id="{4837D5FD-AB51-4C83-B0F7-A013DECE0563}"/>
                </a:ext>
              </a:extLst>
            </p:cNvPr>
            <p:cNvSpPr/>
            <p:nvPr/>
          </p:nvSpPr>
          <p:spPr>
            <a:xfrm rot="10800000">
              <a:off x="6809172" y="2924106"/>
              <a:ext cx="248575" cy="275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A1FB9A74-BB88-4A2A-B016-91EAD16250A8}"/>
              </a:ext>
            </a:extLst>
          </p:cNvPr>
          <p:cNvPicPr>
            <a:picLocks noChangeAspect="1"/>
          </p:cNvPicPr>
          <p:nvPr/>
        </p:nvPicPr>
        <p:blipFill>
          <a:blip r:embed="rId3"/>
          <a:stretch>
            <a:fillRect/>
          </a:stretch>
        </p:blipFill>
        <p:spPr>
          <a:xfrm>
            <a:off x="6871312" y="3200573"/>
            <a:ext cx="2219635" cy="1066949"/>
          </a:xfrm>
          <a:prstGeom prst="rect">
            <a:avLst/>
          </a:prstGeom>
          <a:ln>
            <a:solidFill>
              <a:schemeClr val="tx1"/>
            </a:solidFill>
          </a:ln>
        </p:spPr>
      </p:pic>
    </p:spTree>
    <p:extLst>
      <p:ext uri="{BB962C8B-B14F-4D97-AF65-F5344CB8AC3E}">
        <p14:creationId xmlns:p14="http://schemas.microsoft.com/office/powerpoint/2010/main" val="400117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Pull Calls</a:t>
            </a:r>
          </a:p>
        </p:txBody>
      </p:sp>
      <p:sp>
        <p:nvSpPr>
          <p:cNvPr id="3" name="Content Placeholder 2"/>
          <p:cNvSpPr>
            <a:spLocks noGrp="1"/>
          </p:cNvSpPr>
          <p:nvPr>
            <p:ph idx="1"/>
          </p:nvPr>
        </p:nvSpPr>
        <p:spPr>
          <a:xfrm>
            <a:off x="1045900" y="1650606"/>
            <a:ext cx="3206503" cy="4351338"/>
          </a:xfrm>
        </p:spPr>
        <p:txBody>
          <a:bodyPr/>
          <a:lstStyle/>
          <a:p>
            <a:r>
              <a:rPr lang="en-US" sz="1400" b="0" dirty="0">
                <a:latin typeface="Lato" charset="0"/>
                <a:ea typeface="Lato" charset="0"/>
                <a:cs typeface="Lato" charset="0"/>
              </a:rPr>
              <a:t>Pull Call allows you to take a phone call on another Nextiva device (desk phone, desktop app) and bring it to the mobile app. </a:t>
            </a:r>
          </a:p>
          <a:p>
            <a:endParaRPr lang="en-US" sz="1400" b="0" dirty="0">
              <a:latin typeface="Lato" charset="0"/>
              <a:ea typeface="Lato" charset="0"/>
              <a:cs typeface="Lato" charset="0"/>
            </a:endParaRPr>
          </a:p>
          <a:p>
            <a:r>
              <a:rPr lang="en-US" sz="1400" b="0" dirty="0">
                <a:latin typeface="Lato" charset="0"/>
                <a:ea typeface="Lato" charset="0"/>
                <a:cs typeface="Lato" charset="0"/>
              </a:rPr>
              <a:t>Access the dial pad on the left-hand side. Then enter *11. Any active call occurring on your extension will be brought to the Nextiva App. </a:t>
            </a:r>
          </a:p>
          <a:p>
            <a:endParaRPr lang="en-US" sz="1400" b="0" dirty="0">
              <a:latin typeface="Lato" charset="0"/>
              <a:ea typeface="Lato" charset="0"/>
              <a:cs typeface="Lato" charset="0"/>
            </a:endParaRPr>
          </a:p>
          <a:p>
            <a:r>
              <a:rPr lang="en-US" sz="1400" b="0" dirty="0">
                <a:latin typeface="Lato" charset="0"/>
                <a:ea typeface="Lato" charset="0"/>
                <a:cs typeface="Lato" charset="0"/>
              </a:rPr>
              <a:t>This function is also available from a desk phone. During a dial tone, dial *11 and the call from your Nextiva App will be brought to the desk phone. </a:t>
            </a:r>
          </a:p>
        </p:txBody>
      </p:sp>
      <p:grpSp>
        <p:nvGrpSpPr>
          <p:cNvPr id="5" name="Group 4">
            <a:extLst>
              <a:ext uri="{FF2B5EF4-FFF2-40B4-BE49-F238E27FC236}">
                <a16:creationId xmlns:a16="http://schemas.microsoft.com/office/drawing/2014/main" id="{229C79A1-FA96-4D94-9320-13EE13B20772}"/>
              </a:ext>
            </a:extLst>
          </p:cNvPr>
          <p:cNvGrpSpPr/>
          <p:nvPr/>
        </p:nvGrpSpPr>
        <p:grpSpPr>
          <a:xfrm>
            <a:off x="5639007" y="1499686"/>
            <a:ext cx="2459093" cy="4502258"/>
            <a:chOff x="5688194" y="2555235"/>
            <a:chExt cx="1882562" cy="3446709"/>
          </a:xfrm>
        </p:grpSpPr>
        <p:pic>
          <p:nvPicPr>
            <p:cNvPr id="4" name="Picture 3">
              <a:extLst>
                <a:ext uri="{FF2B5EF4-FFF2-40B4-BE49-F238E27FC236}">
                  <a16:creationId xmlns:a16="http://schemas.microsoft.com/office/drawing/2014/main" id="{D8000878-4EEE-4EE8-8F0C-A27D023D6FC1}"/>
                </a:ext>
              </a:extLst>
            </p:cNvPr>
            <p:cNvPicPr>
              <a:picLocks noChangeAspect="1"/>
            </p:cNvPicPr>
            <p:nvPr/>
          </p:nvPicPr>
          <p:blipFill>
            <a:blip r:embed="rId2"/>
            <a:stretch>
              <a:fillRect/>
            </a:stretch>
          </p:blipFill>
          <p:spPr>
            <a:xfrm>
              <a:off x="5688194" y="2555235"/>
              <a:ext cx="1882562" cy="3446709"/>
            </a:xfrm>
            <a:prstGeom prst="rect">
              <a:avLst/>
            </a:prstGeom>
          </p:spPr>
        </p:pic>
        <p:sp>
          <p:nvSpPr>
            <p:cNvPr id="7" name="Arrow: Right 6">
              <a:extLst>
                <a:ext uri="{FF2B5EF4-FFF2-40B4-BE49-F238E27FC236}">
                  <a16:creationId xmlns:a16="http://schemas.microsoft.com/office/drawing/2014/main" id="{2480D8EB-516E-4BC9-98C0-3FCDA649FA14}"/>
                </a:ext>
              </a:extLst>
            </p:cNvPr>
            <p:cNvSpPr/>
            <p:nvPr/>
          </p:nvSpPr>
          <p:spPr>
            <a:xfrm rot="10800000">
              <a:off x="6249684" y="3547398"/>
              <a:ext cx="457737" cy="228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8588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D3B941-CAD9-4F0A-91E3-1C23304D7DA2}"/>
              </a:ext>
            </a:extLst>
          </p:cNvPr>
          <p:cNvSpPr txBox="1">
            <a:spLocks/>
          </p:cNvSpPr>
          <p:nvPr/>
        </p:nvSpPr>
        <p:spPr>
          <a:xfrm>
            <a:off x="628649" y="365125"/>
            <a:ext cx="8132795" cy="1325563"/>
          </a:xfrm>
          <a:prstGeom prst="rect">
            <a:avLst/>
          </a:prstGeom>
        </p:spPr>
        <p:txBody>
          <a:bodyPr/>
          <a:lstStyle>
            <a:lvl1pPr algn="ctr" defTabSz="914400" rtl="0" eaLnBrk="1" latinLnBrk="0" hangingPunct="1">
              <a:lnSpc>
                <a:spcPct val="90000"/>
              </a:lnSpc>
              <a:spcBef>
                <a:spcPct val="0"/>
              </a:spcBef>
              <a:buNone/>
              <a:defRPr sz="2800" b="1" i="0" kern="1200">
                <a:solidFill>
                  <a:srgbClr val="0E48B1"/>
                </a:solidFill>
                <a:latin typeface="Lato Bold"/>
                <a:ea typeface="+mj-ea"/>
                <a:cs typeface="Lato Bold"/>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E48B1"/>
              </a:solidFill>
              <a:effectLst/>
              <a:uLnTx/>
              <a:uFillTx/>
              <a:latin typeface="Lato Bold"/>
              <a:ea typeface="+mj-ea"/>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E48B1"/>
                </a:solidFill>
                <a:effectLst/>
                <a:uLnTx/>
                <a:uFillTx/>
                <a:latin typeface="Lato Bold"/>
                <a:ea typeface="+mj-ea"/>
              </a:rPr>
              <a:t>Any questions?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E48B1"/>
              </a:solidFill>
              <a:effectLst/>
              <a:uLnTx/>
              <a:uFillTx/>
              <a:latin typeface="Lato Bold"/>
              <a:ea typeface="+mj-ea"/>
            </a:endParaRPr>
          </a:p>
        </p:txBody>
      </p:sp>
      <p:grpSp>
        <p:nvGrpSpPr>
          <p:cNvPr id="10" name="Group 9">
            <a:extLst>
              <a:ext uri="{FF2B5EF4-FFF2-40B4-BE49-F238E27FC236}">
                <a16:creationId xmlns:a16="http://schemas.microsoft.com/office/drawing/2014/main" id="{57070B74-0110-4CA4-B44D-C642FD1C1998}"/>
              </a:ext>
            </a:extLst>
          </p:cNvPr>
          <p:cNvGrpSpPr/>
          <p:nvPr/>
        </p:nvGrpSpPr>
        <p:grpSpPr>
          <a:xfrm>
            <a:off x="2240940" y="2407381"/>
            <a:ext cx="4550740" cy="2716555"/>
            <a:chOff x="2020672" y="2573052"/>
            <a:chExt cx="5602695" cy="3344518"/>
          </a:xfrm>
        </p:grpSpPr>
        <p:pic>
          <p:nvPicPr>
            <p:cNvPr id="4" name="Picture 3"/>
            <p:cNvPicPr>
              <a:picLocks noChangeAspect="1"/>
            </p:cNvPicPr>
            <p:nvPr/>
          </p:nvPicPr>
          <p:blipFill>
            <a:blip r:embed="rId2"/>
            <a:stretch>
              <a:fillRect/>
            </a:stretch>
          </p:blipFill>
          <p:spPr>
            <a:xfrm>
              <a:off x="3551103" y="2573052"/>
              <a:ext cx="2541834" cy="3344518"/>
            </a:xfrm>
            <a:prstGeom prst="rect">
              <a:avLst/>
            </a:prstGeom>
          </p:spPr>
        </p:pic>
        <p:pic>
          <p:nvPicPr>
            <p:cNvPr id="8" name="Graphic 7" descr="Thumbs up sign">
              <a:extLst>
                <a:ext uri="{FF2B5EF4-FFF2-40B4-BE49-F238E27FC236}">
                  <a16:creationId xmlns:a16="http://schemas.microsoft.com/office/drawing/2014/main" id="{FC9C7F15-E55B-42A1-8855-A490398E66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2936" y="2980154"/>
              <a:ext cx="1530431" cy="1530431"/>
            </a:xfrm>
            <a:prstGeom prst="rect">
              <a:avLst/>
            </a:prstGeom>
          </p:spPr>
        </p:pic>
        <p:pic>
          <p:nvPicPr>
            <p:cNvPr id="9" name="Graphic 8" descr="Thumbs up sign">
              <a:extLst>
                <a:ext uri="{FF2B5EF4-FFF2-40B4-BE49-F238E27FC236}">
                  <a16:creationId xmlns:a16="http://schemas.microsoft.com/office/drawing/2014/main" id="{B27D3403-826E-4E41-AA84-FB6318BC4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020672" y="2980154"/>
              <a:ext cx="1530431" cy="1530431"/>
            </a:xfrm>
            <a:prstGeom prst="rect">
              <a:avLst/>
            </a:prstGeom>
          </p:spPr>
        </p:pic>
      </p:grpSp>
    </p:spTree>
    <p:extLst>
      <p:ext uri="{BB962C8B-B14F-4D97-AF65-F5344CB8AC3E}">
        <p14:creationId xmlns:p14="http://schemas.microsoft.com/office/powerpoint/2010/main" val="147838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138"/>
            <a:ext cx="7886700" cy="1325563"/>
          </a:xfrm>
        </p:spPr>
        <p:txBody>
          <a:bodyPr/>
          <a:lstStyle/>
          <a:p>
            <a:r>
              <a:rPr lang="en-US" dirty="0"/>
              <a:t>What is the Nextiva Desktop App? How do I get the App?</a:t>
            </a:r>
          </a:p>
        </p:txBody>
      </p:sp>
      <p:sp>
        <p:nvSpPr>
          <p:cNvPr id="3" name="Content Placeholder 2"/>
          <p:cNvSpPr>
            <a:spLocks noGrp="1"/>
          </p:cNvSpPr>
          <p:nvPr>
            <p:ph idx="1"/>
          </p:nvPr>
        </p:nvSpPr>
        <p:spPr>
          <a:xfrm>
            <a:off x="628650" y="1488080"/>
            <a:ext cx="5372655" cy="4699655"/>
          </a:xfrm>
        </p:spPr>
        <p:txBody>
          <a:bodyPr>
            <a:normAutofit fontScale="77500" lnSpcReduction="20000"/>
          </a:bodyPr>
          <a:lstStyle/>
          <a:p>
            <a:r>
              <a:rPr lang="en-US" b="0" dirty="0">
                <a:latin typeface="+mn-lt"/>
              </a:rPr>
              <a:t>The Nextiva Desktop App is an Application</a:t>
            </a:r>
            <a:br>
              <a:rPr lang="en-US" b="0" dirty="0">
                <a:latin typeface="+mn-lt"/>
              </a:rPr>
            </a:br>
            <a:r>
              <a:rPr lang="en-US" b="0" dirty="0">
                <a:latin typeface="+mn-lt"/>
              </a:rPr>
              <a:t>designed to enable your computer device to </a:t>
            </a:r>
            <a:br>
              <a:rPr lang="en-US" b="0" dirty="0">
                <a:latin typeface="+mn-lt"/>
              </a:rPr>
            </a:br>
            <a:r>
              <a:rPr lang="en-US" b="0" dirty="0">
                <a:latin typeface="+mn-lt"/>
              </a:rPr>
              <a:t>make calls as your office phone. The App is built for both Windows and MacOS. </a:t>
            </a:r>
          </a:p>
          <a:p>
            <a:endParaRPr lang="en-US" sz="1400" b="0" dirty="0">
              <a:latin typeface="+mn-lt"/>
            </a:endParaRPr>
          </a:p>
          <a:p>
            <a:r>
              <a:rPr lang="en-US" b="0" dirty="0">
                <a:latin typeface="+mn-lt"/>
              </a:rPr>
              <a:t>All calls that come to your extension will</a:t>
            </a:r>
            <a:br>
              <a:rPr lang="en-US" b="0" dirty="0">
                <a:latin typeface="+mn-lt"/>
              </a:rPr>
            </a:br>
            <a:r>
              <a:rPr lang="en-US" b="0" dirty="0">
                <a:latin typeface="+mn-lt"/>
              </a:rPr>
              <a:t>simultaneously ring the App when you are signed in. </a:t>
            </a:r>
          </a:p>
          <a:p>
            <a:endParaRPr lang="en-US" sz="1400" b="0" dirty="0">
              <a:latin typeface="+mn-lt"/>
            </a:endParaRPr>
          </a:p>
          <a:p>
            <a:r>
              <a:rPr lang="en-US" b="0" dirty="0">
                <a:latin typeface="+mn-lt"/>
              </a:rPr>
              <a:t>You can easily log out of the App to prevent</a:t>
            </a:r>
            <a:br>
              <a:rPr lang="en-US" b="0" dirty="0">
                <a:latin typeface="+mn-lt"/>
              </a:rPr>
            </a:br>
            <a:r>
              <a:rPr lang="en-US" b="0" dirty="0">
                <a:latin typeface="+mn-lt"/>
              </a:rPr>
              <a:t>calls from coming to the App. You can</a:t>
            </a:r>
            <a:br>
              <a:rPr lang="en-US" b="0" dirty="0">
                <a:latin typeface="+mn-lt"/>
              </a:rPr>
            </a:br>
            <a:r>
              <a:rPr lang="en-US" b="0" dirty="0">
                <a:latin typeface="+mn-lt"/>
              </a:rPr>
              <a:t>essentially “forward/</a:t>
            </a:r>
            <a:r>
              <a:rPr lang="en-US" b="0" dirty="0" err="1">
                <a:latin typeface="+mn-lt"/>
              </a:rPr>
              <a:t>unforward</a:t>
            </a:r>
            <a:r>
              <a:rPr lang="en-US" b="0" dirty="0">
                <a:latin typeface="+mn-lt"/>
              </a:rPr>
              <a:t>” calls to</a:t>
            </a:r>
            <a:br>
              <a:rPr lang="en-US" b="0" dirty="0">
                <a:latin typeface="+mn-lt"/>
              </a:rPr>
            </a:br>
            <a:r>
              <a:rPr lang="en-US" b="0" dirty="0">
                <a:latin typeface="+mn-lt"/>
              </a:rPr>
              <a:t>your Desktop device simply by signing in/out. </a:t>
            </a:r>
          </a:p>
          <a:p>
            <a:endParaRPr lang="en-US" sz="1400" b="0" dirty="0">
              <a:latin typeface="+mn-lt"/>
            </a:endParaRPr>
          </a:p>
          <a:p>
            <a:r>
              <a:rPr lang="en-US" b="0" dirty="0">
                <a:latin typeface="+mn-lt"/>
              </a:rPr>
              <a:t>The Desktop app requires an internet connection to operate. A firewall adjustment may be necessary for the App to function properly. </a:t>
            </a:r>
          </a:p>
          <a:p>
            <a:endParaRPr lang="en-US" sz="1400" b="0" dirty="0">
              <a:latin typeface="+mn-lt"/>
            </a:endParaRPr>
          </a:p>
          <a:p>
            <a:r>
              <a:rPr lang="en-US" b="0" dirty="0">
                <a:latin typeface="+mn-lt"/>
              </a:rPr>
              <a:t>You can obtain the App by navigating to: </a:t>
            </a:r>
            <a:r>
              <a:rPr lang="en-US" b="0" dirty="0">
                <a:latin typeface="+mn-lt"/>
                <a:hlinkClick r:id="rId2"/>
              </a:rPr>
              <a:t>https://www.nextiva.com/support/articles/nextiva-app-overview-installation-and-setup.html</a:t>
            </a:r>
            <a:r>
              <a:rPr lang="en-US" b="0" dirty="0">
                <a:latin typeface="+mn-lt"/>
              </a:rPr>
              <a:t>.</a:t>
            </a:r>
          </a:p>
          <a:p>
            <a:endParaRPr lang="en-US" sz="1400" b="0" dirty="0">
              <a:latin typeface="+mn-lt"/>
            </a:endParaRPr>
          </a:p>
          <a:p>
            <a:r>
              <a:rPr lang="en-US" b="0" dirty="0">
                <a:latin typeface="+mn-lt"/>
              </a:rPr>
              <a:t>Your login information (if not sent already) can be sent to you by your Nextiva Admin. You can reset your password via the link included in the e-mail and login to the App afterward. </a:t>
            </a:r>
          </a:p>
        </p:txBody>
      </p:sp>
      <p:pic>
        <p:nvPicPr>
          <p:cNvPr id="4" name="Picture 3">
            <a:extLst>
              <a:ext uri="{FF2B5EF4-FFF2-40B4-BE49-F238E27FC236}">
                <a16:creationId xmlns:a16="http://schemas.microsoft.com/office/drawing/2014/main" id="{14852904-1BC0-4D64-B793-EA0E3EC9304F}"/>
              </a:ext>
            </a:extLst>
          </p:cNvPr>
          <p:cNvPicPr>
            <a:picLocks noChangeAspect="1"/>
          </p:cNvPicPr>
          <p:nvPr/>
        </p:nvPicPr>
        <p:blipFill>
          <a:blip r:embed="rId3"/>
          <a:stretch>
            <a:fillRect/>
          </a:stretch>
        </p:blipFill>
        <p:spPr>
          <a:xfrm>
            <a:off x="6159484" y="1488080"/>
            <a:ext cx="2790825" cy="4572000"/>
          </a:xfrm>
          <a:prstGeom prst="rect">
            <a:avLst/>
          </a:prstGeom>
        </p:spPr>
      </p:pic>
    </p:spTree>
    <p:extLst>
      <p:ext uri="{BB962C8B-B14F-4D97-AF65-F5344CB8AC3E}">
        <p14:creationId xmlns:p14="http://schemas.microsoft.com/office/powerpoint/2010/main" val="308287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184195"/>
            <a:ext cx="7886700" cy="1325563"/>
          </a:xfrm>
        </p:spPr>
        <p:txBody>
          <a:bodyPr/>
          <a:lstStyle/>
          <a:p>
            <a:r>
              <a:rPr lang="en-US" dirty="0"/>
              <a:t>Nextiva App Main Screen </a:t>
            </a:r>
          </a:p>
        </p:txBody>
      </p:sp>
      <p:sp>
        <p:nvSpPr>
          <p:cNvPr id="3" name="Content Placeholder 2"/>
          <p:cNvSpPr>
            <a:spLocks noGrp="1"/>
          </p:cNvSpPr>
          <p:nvPr>
            <p:ph sz="half" idx="1"/>
          </p:nvPr>
        </p:nvSpPr>
        <p:spPr>
          <a:xfrm>
            <a:off x="1060848" y="1225715"/>
            <a:ext cx="7022299" cy="4351338"/>
          </a:xfrm>
        </p:spPr>
        <p:txBody>
          <a:bodyPr/>
          <a:lstStyle/>
          <a:p>
            <a:pPr algn="ctr"/>
            <a:r>
              <a:rPr lang="en-US" dirty="0"/>
              <a:t>When signing in the first time, you will see the contact screen: </a:t>
            </a:r>
          </a:p>
        </p:txBody>
      </p:sp>
      <p:sp>
        <p:nvSpPr>
          <p:cNvPr id="15" name="TextBox 14">
            <a:extLst>
              <a:ext uri="{FF2B5EF4-FFF2-40B4-BE49-F238E27FC236}">
                <a16:creationId xmlns:a16="http://schemas.microsoft.com/office/drawing/2014/main" id="{2FA2639F-073C-4925-B963-586FD3B0CC6C}"/>
              </a:ext>
            </a:extLst>
          </p:cNvPr>
          <p:cNvSpPr txBox="1"/>
          <p:nvPr/>
        </p:nvSpPr>
        <p:spPr>
          <a:xfrm>
            <a:off x="3187083" y="1171852"/>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54898FF8-0BAB-467C-A16E-9672BD6CFBD6}"/>
              </a:ext>
            </a:extLst>
          </p:cNvPr>
          <p:cNvSpPr txBox="1"/>
          <p:nvPr/>
        </p:nvSpPr>
        <p:spPr>
          <a:xfrm>
            <a:off x="458186" y="1287262"/>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Content Placeholder 2">
            <a:extLst>
              <a:ext uri="{FF2B5EF4-FFF2-40B4-BE49-F238E27FC236}">
                <a16:creationId xmlns:a16="http://schemas.microsoft.com/office/drawing/2014/main" id="{941F7704-C969-455E-A61D-45E47CE25199}"/>
              </a:ext>
            </a:extLst>
          </p:cNvPr>
          <p:cNvSpPr txBox="1">
            <a:spLocks/>
          </p:cNvSpPr>
          <p:nvPr/>
        </p:nvSpPr>
        <p:spPr>
          <a:xfrm>
            <a:off x="2366563" y="1287262"/>
            <a:ext cx="386715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3A514"/>
              </a:buClr>
              <a:buFont typeface="Arial" panose="020B0604020202020204" pitchFamily="34" charset="0"/>
              <a:buNone/>
              <a:defRPr sz="1800" b="1" i="0" kern="1200">
                <a:solidFill>
                  <a:srgbClr val="0E48B1"/>
                </a:solidFill>
                <a:latin typeface="Lato Bold"/>
                <a:ea typeface="+mn-ea"/>
                <a:cs typeface="Lato Bold"/>
              </a:defRPr>
            </a:lvl1pPr>
            <a:lvl2pPr marL="6858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2pPr>
            <a:lvl3pPr marL="11430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3pPr>
            <a:lvl4pPr marL="16002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4pPr>
            <a:lvl5pPr marL="20574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3A514"/>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0E48B1"/>
              </a:solidFill>
              <a:effectLst/>
              <a:uLnTx/>
              <a:uFillTx/>
              <a:latin typeface="Lato Bold"/>
              <a:ea typeface="+mn-ea"/>
            </a:endParaRPr>
          </a:p>
        </p:txBody>
      </p:sp>
      <p:pic>
        <p:nvPicPr>
          <p:cNvPr id="4" name="Picture 3">
            <a:extLst>
              <a:ext uri="{FF2B5EF4-FFF2-40B4-BE49-F238E27FC236}">
                <a16:creationId xmlns:a16="http://schemas.microsoft.com/office/drawing/2014/main" id="{B311B5B8-4895-4714-89BF-C044FB88880A}"/>
              </a:ext>
            </a:extLst>
          </p:cNvPr>
          <p:cNvPicPr>
            <a:picLocks noChangeAspect="1"/>
          </p:cNvPicPr>
          <p:nvPr/>
        </p:nvPicPr>
        <p:blipFill>
          <a:blip r:embed="rId2"/>
          <a:stretch>
            <a:fillRect/>
          </a:stretch>
        </p:blipFill>
        <p:spPr>
          <a:xfrm>
            <a:off x="3360508" y="1758155"/>
            <a:ext cx="2422981" cy="4436140"/>
          </a:xfrm>
          <a:prstGeom prst="rect">
            <a:avLst/>
          </a:prstGeom>
        </p:spPr>
      </p:pic>
    </p:spTree>
    <p:extLst>
      <p:ext uri="{BB962C8B-B14F-4D97-AF65-F5344CB8AC3E}">
        <p14:creationId xmlns:p14="http://schemas.microsoft.com/office/powerpoint/2010/main" val="344256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2131"/>
            <a:ext cx="7886700" cy="1325563"/>
          </a:xfrm>
        </p:spPr>
        <p:txBody>
          <a:bodyPr/>
          <a:lstStyle/>
          <a:p>
            <a:r>
              <a:rPr lang="en-US" dirty="0"/>
              <a:t>Inbound Calls</a:t>
            </a:r>
          </a:p>
        </p:txBody>
      </p:sp>
      <p:sp>
        <p:nvSpPr>
          <p:cNvPr id="3" name="Content Placeholder 2"/>
          <p:cNvSpPr>
            <a:spLocks noGrp="1"/>
          </p:cNvSpPr>
          <p:nvPr>
            <p:ph sz="half" idx="1"/>
          </p:nvPr>
        </p:nvSpPr>
        <p:spPr>
          <a:xfrm>
            <a:off x="628650" y="1253331"/>
            <a:ext cx="8080344" cy="4351338"/>
          </a:xfrm>
        </p:spPr>
        <p:txBody>
          <a:bodyPr/>
          <a:lstStyle/>
          <a:p>
            <a:r>
              <a:rPr lang="en-US" sz="1400" b="0" dirty="0"/>
              <a:t>When receiving an inbound call, the Nextiva App will indicate the incoming caller’s number on the App window. There will be a pop-up notification on the desktop indicating the caller’s number and caller ID. Hitting the green button on the app or the “</a:t>
            </a:r>
            <a:r>
              <a:rPr lang="en-US" sz="1400" dirty="0"/>
              <a:t>Audio</a:t>
            </a:r>
            <a:r>
              <a:rPr lang="en-US" sz="1400" b="0" dirty="0"/>
              <a:t>” button on the notification pop-up will answer the call and bring you to an expanded window on the Nextiva App. </a:t>
            </a:r>
          </a:p>
        </p:txBody>
      </p:sp>
      <p:pic>
        <p:nvPicPr>
          <p:cNvPr id="9" name="Picture 8">
            <a:extLst>
              <a:ext uri="{FF2B5EF4-FFF2-40B4-BE49-F238E27FC236}">
                <a16:creationId xmlns:a16="http://schemas.microsoft.com/office/drawing/2014/main" id="{28CBBB8B-3CDC-4B53-BF50-520F59CC7136}"/>
              </a:ext>
            </a:extLst>
          </p:cNvPr>
          <p:cNvPicPr>
            <a:picLocks noChangeAspect="1"/>
          </p:cNvPicPr>
          <p:nvPr/>
        </p:nvPicPr>
        <p:blipFill>
          <a:blip r:embed="rId2"/>
          <a:stretch>
            <a:fillRect/>
          </a:stretch>
        </p:blipFill>
        <p:spPr>
          <a:xfrm>
            <a:off x="1944211" y="2320985"/>
            <a:ext cx="2101824" cy="3848147"/>
          </a:xfrm>
          <a:prstGeom prst="rect">
            <a:avLst/>
          </a:prstGeom>
        </p:spPr>
      </p:pic>
      <p:pic>
        <p:nvPicPr>
          <p:cNvPr id="14" name="Picture 13">
            <a:extLst>
              <a:ext uri="{FF2B5EF4-FFF2-40B4-BE49-F238E27FC236}">
                <a16:creationId xmlns:a16="http://schemas.microsoft.com/office/drawing/2014/main" id="{6C5AE668-6664-4297-8C58-440AECE8CFCA}"/>
              </a:ext>
            </a:extLst>
          </p:cNvPr>
          <p:cNvPicPr>
            <a:picLocks noChangeAspect="1"/>
          </p:cNvPicPr>
          <p:nvPr/>
        </p:nvPicPr>
        <p:blipFill>
          <a:blip r:embed="rId3"/>
          <a:stretch>
            <a:fillRect/>
          </a:stretch>
        </p:blipFill>
        <p:spPr>
          <a:xfrm>
            <a:off x="4706801" y="3892405"/>
            <a:ext cx="3808549" cy="1079090"/>
          </a:xfrm>
          <a:prstGeom prst="rect">
            <a:avLst/>
          </a:prstGeom>
        </p:spPr>
      </p:pic>
    </p:spTree>
    <p:extLst>
      <p:ext uri="{BB962C8B-B14F-4D97-AF65-F5344CB8AC3E}">
        <p14:creationId xmlns:p14="http://schemas.microsoft.com/office/powerpoint/2010/main" val="325018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Inbound Calls – In progress</a:t>
            </a:r>
          </a:p>
        </p:txBody>
      </p:sp>
      <p:pic>
        <p:nvPicPr>
          <p:cNvPr id="5" name="Picture 4">
            <a:extLst>
              <a:ext uri="{FF2B5EF4-FFF2-40B4-BE49-F238E27FC236}">
                <a16:creationId xmlns:a16="http://schemas.microsoft.com/office/drawing/2014/main" id="{840E22DE-0F2D-4E3B-821B-BBC5620326EE}"/>
              </a:ext>
            </a:extLst>
          </p:cNvPr>
          <p:cNvPicPr>
            <a:picLocks noChangeAspect="1"/>
          </p:cNvPicPr>
          <p:nvPr/>
        </p:nvPicPr>
        <p:blipFill>
          <a:blip r:embed="rId2"/>
          <a:stretch>
            <a:fillRect/>
          </a:stretch>
        </p:blipFill>
        <p:spPr>
          <a:xfrm>
            <a:off x="1233819" y="1357381"/>
            <a:ext cx="6676361" cy="4377593"/>
          </a:xfrm>
          <a:prstGeom prst="rect">
            <a:avLst/>
          </a:prstGeom>
        </p:spPr>
      </p:pic>
    </p:spTree>
    <p:extLst>
      <p:ext uri="{BB962C8B-B14F-4D97-AF65-F5344CB8AC3E}">
        <p14:creationId xmlns:p14="http://schemas.microsoft.com/office/powerpoint/2010/main" val="133254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943"/>
            <a:ext cx="7886700" cy="1325563"/>
          </a:xfrm>
        </p:spPr>
        <p:txBody>
          <a:bodyPr/>
          <a:lstStyle/>
          <a:p>
            <a:r>
              <a:rPr lang="en-US" dirty="0"/>
              <a:t>Outbound Calls</a:t>
            </a:r>
          </a:p>
        </p:txBody>
      </p:sp>
      <p:sp>
        <p:nvSpPr>
          <p:cNvPr id="3" name="Content Placeholder 2"/>
          <p:cNvSpPr>
            <a:spLocks noGrp="1"/>
          </p:cNvSpPr>
          <p:nvPr>
            <p:ph sz="half" idx="1"/>
          </p:nvPr>
        </p:nvSpPr>
        <p:spPr>
          <a:xfrm>
            <a:off x="628650" y="861479"/>
            <a:ext cx="7886700" cy="4351338"/>
          </a:xfrm>
        </p:spPr>
        <p:txBody>
          <a:bodyPr/>
          <a:lstStyle/>
          <a:p>
            <a:pPr algn="ctr"/>
            <a:r>
              <a:rPr lang="en-US" dirty="0"/>
              <a:t>Dial Pad</a:t>
            </a:r>
          </a:p>
          <a:p>
            <a:pPr algn="ctr"/>
            <a:endParaRPr lang="en-US" sz="100" dirty="0"/>
          </a:p>
          <a:p>
            <a:pPr marL="285750" indent="-285750">
              <a:buFont typeface="Arial"/>
              <a:buChar char="•"/>
            </a:pPr>
            <a:r>
              <a:rPr lang="en-US" sz="1400" b="0" dirty="0"/>
              <a:t>Click on the Dial Pad icon to access the dial pad. </a:t>
            </a:r>
          </a:p>
          <a:p>
            <a:pPr marL="285750" indent="-285750">
              <a:buFont typeface="Arial"/>
              <a:buChar char="•"/>
            </a:pPr>
            <a:r>
              <a:rPr lang="en-US" sz="1400" b="0" dirty="0"/>
              <a:t>When dialing outbound, always use a ten-digit number. </a:t>
            </a:r>
          </a:p>
          <a:p>
            <a:pPr marL="285750" indent="-285750">
              <a:buFont typeface="Arial"/>
              <a:buChar char="•"/>
            </a:pPr>
            <a:r>
              <a:rPr lang="en-US" sz="1400" b="0" dirty="0"/>
              <a:t>You can also enter an extension. The App can reach any extension you can dial with a desk phone. </a:t>
            </a:r>
          </a:p>
        </p:txBody>
      </p:sp>
      <p:grpSp>
        <p:nvGrpSpPr>
          <p:cNvPr id="9" name="Group 8">
            <a:extLst>
              <a:ext uri="{FF2B5EF4-FFF2-40B4-BE49-F238E27FC236}">
                <a16:creationId xmlns:a16="http://schemas.microsoft.com/office/drawing/2014/main" id="{4D455C8A-4819-4751-A8E4-9C513B49B7AB}"/>
              </a:ext>
            </a:extLst>
          </p:cNvPr>
          <p:cNvGrpSpPr/>
          <p:nvPr/>
        </p:nvGrpSpPr>
        <p:grpSpPr>
          <a:xfrm>
            <a:off x="1000134" y="2658516"/>
            <a:ext cx="1581521" cy="3338005"/>
            <a:chOff x="3562790" y="1669679"/>
            <a:chExt cx="2565888" cy="4697783"/>
          </a:xfrm>
        </p:grpSpPr>
        <p:pic>
          <p:nvPicPr>
            <p:cNvPr id="4" name="Picture 3">
              <a:extLst>
                <a:ext uri="{FF2B5EF4-FFF2-40B4-BE49-F238E27FC236}">
                  <a16:creationId xmlns:a16="http://schemas.microsoft.com/office/drawing/2014/main" id="{F6A00B37-3707-4CD4-B8D6-1972F38B238F}"/>
                </a:ext>
              </a:extLst>
            </p:cNvPr>
            <p:cNvPicPr>
              <a:picLocks noChangeAspect="1"/>
            </p:cNvPicPr>
            <p:nvPr/>
          </p:nvPicPr>
          <p:blipFill>
            <a:blip r:embed="rId2"/>
            <a:stretch>
              <a:fillRect/>
            </a:stretch>
          </p:blipFill>
          <p:spPr>
            <a:xfrm>
              <a:off x="3562790" y="1669679"/>
              <a:ext cx="2565888" cy="4697783"/>
            </a:xfrm>
            <a:prstGeom prst="rect">
              <a:avLst/>
            </a:prstGeom>
          </p:spPr>
        </p:pic>
        <p:sp>
          <p:nvSpPr>
            <p:cNvPr id="5" name="Arrow: Right 4">
              <a:extLst>
                <a:ext uri="{FF2B5EF4-FFF2-40B4-BE49-F238E27FC236}">
                  <a16:creationId xmlns:a16="http://schemas.microsoft.com/office/drawing/2014/main" id="{CC231F17-5CD5-4F80-B136-601FE8BE9EBD}"/>
                </a:ext>
              </a:extLst>
            </p:cNvPr>
            <p:cNvSpPr/>
            <p:nvPr/>
          </p:nvSpPr>
          <p:spPr>
            <a:xfrm rot="10800000">
              <a:off x="3925777" y="3854305"/>
              <a:ext cx="408373" cy="239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1" name="Picture 10">
            <a:extLst>
              <a:ext uri="{FF2B5EF4-FFF2-40B4-BE49-F238E27FC236}">
                <a16:creationId xmlns:a16="http://schemas.microsoft.com/office/drawing/2014/main" id="{8F37A15B-C96E-483D-B56F-5D2D9B367A5C}"/>
              </a:ext>
            </a:extLst>
          </p:cNvPr>
          <p:cNvPicPr>
            <a:picLocks noChangeAspect="1"/>
          </p:cNvPicPr>
          <p:nvPr/>
        </p:nvPicPr>
        <p:blipFill>
          <a:blip r:embed="rId3"/>
          <a:stretch>
            <a:fillRect/>
          </a:stretch>
        </p:blipFill>
        <p:spPr>
          <a:xfrm>
            <a:off x="2870760" y="2658516"/>
            <a:ext cx="5090864" cy="3338005"/>
          </a:xfrm>
          <a:prstGeom prst="rect">
            <a:avLst/>
          </a:prstGeom>
        </p:spPr>
      </p:pic>
    </p:spTree>
    <p:extLst>
      <p:ext uri="{BB962C8B-B14F-4D97-AF65-F5344CB8AC3E}">
        <p14:creationId xmlns:p14="http://schemas.microsoft.com/office/powerpoint/2010/main" val="25225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566"/>
            <a:ext cx="7886700" cy="1325563"/>
          </a:xfrm>
        </p:spPr>
        <p:txBody>
          <a:bodyPr/>
          <a:lstStyle/>
          <a:p>
            <a:r>
              <a:rPr lang="en-US" dirty="0"/>
              <a:t>Transferring calls - Blind </a:t>
            </a:r>
          </a:p>
        </p:txBody>
      </p:sp>
      <p:sp>
        <p:nvSpPr>
          <p:cNvPr id="3" name="Content Placeholder 2"/>
          <p:cNvSpPr>
            <a:spLocks noGrp="1"/>
          </p:cNvSpPr>
          <p:nvPr>
            <p:ph idx="1"/>
          </p:nvPr>
        </p:nvSpPr>
        <p:spPr>
          <a:xfrm>
            <a:off x="547917" y="856264"/>
            <a:ext cx="8048166" cy="3165321"/>
          </a:xfrm>
        </p:spPr>
        <p:txBody>
          <a:bodyPr/>
          <a:lstStyle/>
          <a:p>
            <a:pPr marL="342900" indent="-342900">
              <a:buFont typeface="+mj-lt"/>
              <a:buAutoNum type="arabicPeriod"/>
            </a:pPr>
            <a:r>
              <a:rPr lang="en-US" sz="1200" b="0" dirty="0">
                <a:latin typeface="Lato" charset="0"/>
                <a:ea typeface="Lato" charset="0"/>
                <a:cs typeface="Lato" charset="0"/>
              </a:rPr>
              <a:t>To blind transfer calls, when on an active call, click the dial pad drop down box next to the mute button to bring up your call options.  </a:t>
            </a:r>
          </a:p>
          <a:p>
            <a:pPr marL="342900" indent="-342900">
              <a:buFont typeface="+mj-lt"/>
              <a:buAutoNum type="arabicPeriod"/>
            </a:pPr>
            <a:r>
              <a:rPr lang="en-US" sz="1200" b="0" dirty="0">
                <a:latin typeface="Lato" charset="0"/>
                <a:ea typeface="Lato" charset="0"/>
                <a:cs typeface="Lato" charset="0"/>
              </a:rPr>
              <a:t>Click </a:t>
            </a:r>
            <a:r>
              <a:rPr lang="en-US" sz="1200" dirty="0">
                <a:latin typeface="Lato" charset="0"/>
                <a:ea typeface="Lato" charset="0"/>
                <a:cs typeface="Lato" charset="0"/>
              </a:rPr>
              <a:t>“Transfer”.</a:t>
            </a:r>
            <a:r>
              <a:rPr lang="en-US" sz="1200" b="0" dirty="0">
                <a:latin typeface="Lato" charset="0"/>
                <a:ea typeface="Lato" charset="0"/>
                <a:cs typeface="Lato" charset="0"/>
              </a:rPr>
              <a:t> </a:t>
            </a:r>
          </a:p>
          <a:p>
            <a:pPr marL="342900" indent="-342900">
              <a:buFont typeface="+mj-lt"/>
              <a:buAutoNum type="arabicPeriod"/>
            </a:pPr>
            <a:r>
              <a:rPr lang="en-US" sz="1200" b="0" dirty="0">
                <a:latin typeface="Lato" charset="0"/>
                <a:ea typeface="Lato" charset="0"/>
                <a:cs typeface="Lato" charset="0"/>
              </a:rPr>
              <a:t>Enter the name of the contact you want to transfer to. Click on the contact to select them for transferring. You can also enter an extension or phone number into the box. </a:t>
            </a:r>
          </a:p>
          <a:p>
            <a:pPr marL="342900" indent="-342900">
              <a:buFont typeface="+mj-lt"/>
              <a:buAutoNum type="arabicPeriod"/>
            </a:pPr>
            <a:r>
              <a:rPr lang="en-US" sz="1200" b="0" dirty="0">
                <a:latin typeface="Lato" charset="0"/>
                <a:ea typeface="Lato" charset="0"/>
                <a:cs typeface="Lato" charset="0"/>
              </a:rPr>
              <a:t>To blind transfer, click the “</a:t>
            </a:r>
            <a:r>
              <a:rPr lang="en-US" sz="1200" dirty="0">
                <a:latin typeface="Lato" charset="0"/>
                <a:ea typeface="Lato" charset="0"/>
                <a:cs typeface="Lato" charset="0"/>
              </a:rPr>
              <a:t>Transfer Now</a:t>
            </a:r>
            <a:r>
              <a:rPr lang="en-US" sz="1200" b="0" dirty="0">
                <a:latin typeface="Lato" charset="0"/>
                <a:ea typeface="Lato" charset="0"/>
                <a:cs typeface="Lato" charset="0"/>
              </a:rPr>
              <a:t>” option. The call will be blind transferred immediately.</a:t>
            </a:r>
            <a:endParaRPr lang="en-US" sz="1400" b="0" dirty="0">
              <a:latin typeface="Lato" charset="0"/>
              <a:ea typeface="Lato" charset="0"/>
              <a:cs typeface="Lato" charset="0"/>
            </a:endParaRPr>
          </a:p>
        </p:txBody>
      </p:sp>
      <p:sp>
        <p:nvSpPr>
          <p:cNvPr id="8" name="Content Placeholder 2">
            <a:extLst>
              <a:ext uri="{FF2B5EF4-FFF2-40B4-BE49-F238E27FC236}">
                <a16:creationId xmlns:a16="http://schemas.microsoft.com/office/drawing/2014/main" id="{F238E289-17D7-46BB-831B-7DF27169794C}"/>
              </a:ext>
            </a:extLst>
          </p:cNvPr>
          <p:cNvSpPr txBox="1">
            <a:spLocks/>
          </p:cNvSpPr>
          <p:nvPr/>
        </p:nvSpPr>
        <p:spPr>
          <a:xfrm>
            <a:off x="2778526" y="1498631"/>
            <a:ext cx="78867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3A514"/>
              </a:buClr>
              <a:buFont typeface="Arial" panose="020B0604020202020204" pitchFamily="34" charset="0"/>
              <a:buNone/>
              <a:defRPr sz="1800" b="1" i="0" kern="1200">
                <a:solidFill>
                  <a:srgbClr val="0E48B1"/>
                </a:solidFill>
                <a:latin typeface="Lato Bold"/>
                <a:ea typeface="+mn-ea"/>
                <a:cs typeface="Lato Bold"/>
              </a:defRPr>
            </a:lvl1pPr>
            <a:lvl2pPr marL="6858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2pPr>
            <a:lvl3pPr marL="11430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3pPr>
            <a:lvl4pPr marL="16002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4pPr>
            <a:lvl5pPr marL="20574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3A514"/>
              </a:buClr>
              <a:buSzTx/>
              <a:buFont typeface="Arial"/>
              <a:buChar char="•"/>
              <a:tabLst/>
              <a:defRPr/>
            </a:pPr>
            <a:endParaRPr kumimoji="0" lang="en-US" sz="1400" b="0" i="0" u="none" strike="noStrike" kern="1200" cap="none" spc="0" normalizeH="0" baseline="0" noProof="0" dirty="0">
              <a:ln>
                <a:noFill/>
              </a:ln>
              <a:solidFill>
                <a:srgbClr val="0E48B1"/>
              </a:solidFill>
              <a:effectLst/>
              <a:uLnTx/>
              <a:uFillTx/>
              <a:latin typeface="Lato Bold"/>
              <a:ea typeface="+mn-ea"/>
            </a:endParaRPr>
          </a:p>
        </p:txBody>
      </p:sp>
      <p:pic>
        <p:nvPicPr>
          <p:cNvPr id="6" name="Picture 5">
            <a:extLst>
              <a:ext uri="{FF2B5EF4-FFF2-40B4-BE49-F238E27FC236}">
                <a16:creationId xmlns:a16="http://schemas.microsoft.com/office/drawing/2014/main" id="{F4760161-AC1C-47D2-9FB1-B3B3FBCC08CF}"/>
              </a:ext>
            </a:extLst>
          </p:cNvPr>
          <p:cNvPicPr>
            <a:picLocks noChangeAspect="1"/>
          </p:cNvPicPr>
          <p:nvPr/>
        </p:nvPicPr>
        <p:blipFill>
          <a:blip r:embed="rId2"/>
          <a:stretch>
            <a:fillRect/>
          </a:stretch>
        </p:blipFill>
        <p:spPr>
          <a:xfrm>
            <a:off x="628650" y="2564680"/>
            <a:ext cx="5289812" cy="3468453"/>
          </a:xfrm>
          <a:prstGeom prst="rect">
            <a:avLst/>
          </a:prstGeom>
        </p:spPr>
      </p:pic>
      <p:pic>
        <p:nvPicPr>
          <p:cNvPr id="13" name="Picture 12">
            <a:extLst>
              <a:ext uri="{FF2B5EF4-FFF2-40B4-BE49-F238E27FC236}">
                <a16:creationId xmlns:a16="http://schemas.microsoft.com/office/drawing/2014/main" id="{005A6AD9-BCE3-4687-AF50-8235C4B96ED5}"/>
              </a:ext>
            </a:extLst>
          </p:cNvPr>
          <p:cNvPicPr>
            <a:picLocks noChangeAspect="1"/>
          </p:cNvPicPr>
          <p:nvPr/>
        </p:nvPicPr>
        <p:blipFill>
          <a:blip r:embed="rId3"/>
          <a:stretch>
            <a:fillRect/>
          </a:stretch>
        </p:blipFill>
        <p:spPr>
          <a:xfrm>
            <a:off x="6481271" y="2534747"/>
            <a:ext cx="1933868" cy="3466989"/>
          </a:xfrm>
          <a:prstGeom prst="rect">
            <a:avLst/>
          </a:prstGeom>
          <a:ln>
            <a:solidFill>
              <a:schemeClr val="tx1"/>
            </a:solidFill>
          </a:ln>
        </p:spPr>
      </p:pic>
    </p:spTree>
    <p:extLst>
      <p:ext uri="{BB962C8B-B14F-4D97-AF65-F5344CB8AC3E}">
        <p14:creationId xmlns:p14="http://schemas.microsoft.com/office/powerpoint/2010/main" val="8192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566"/>
            <a:ext cx="7886700" cy="1325563"/>
          </a:xfrm>
        </p:spPr>
        <p:txBody>
          <a:bodyPr/>
          <a:lstStyle/>
          <a:p>
            <a:r>
              <a:rPr lang="en-US" dirty="0"/>
              <a:t>Transferring calls - Warm </a:t>
            </a:r>
          </a:p>
        </p:txBody>
      </p:sp>
      <p:sp>
        <p:nvSpPr>
          <p:cNvPr id="3" name="Content Placeholder 2"/>
          <p:cNvSpPr>
            <a:spLocks noGrp="1"/>
          </p:cNvSpPr>
          <p:nvPr>
            <p:ph idx="1"/>
          </p:nvPr>
        </p:nvSpPr>
        <p:spPr>
          <a:xfrm>
            <a:off x="547917" y="852020"/>
            <a:ext cx="8048166" cy="3165321"/>
          </a:xfrm>
        </p:spPr>
        <p:txBody>
          <a:bodyPr>
            <a:normAutofit/>
          </a:bodyPr>
          <a:lstStyle/>
          <a:p>
            <a:pPr marL="342900" indent="-342900">
              <a:buFont typeface="+mj-lt"/>
              <a:buAutoNum type="arabicPeriod"/>
            </a:pPr>
            <a:r>
              <a:rPr lang="en-US" sz="1200" b="0" dirty="0">
                <a:latin typeface="Lato" charset="0"/>
                <a:ea typeface="Lato" charset="0"/>
                <a:cs typeface="Lato" charset="0"/>
              </a:rPr>
              <a:t>To warm transfer calls, when on an active call, click the dial pad drop down box next to the mute button to bring up your call options.  </a:t>
            </a:r>
          </a:p>
          <a:p>
            <a:pPr marL="342900" indent="-342900">
              <a:buFont typeface="+mj-lt"/>
              <a:buAutoNum type="arabicPeriod"/>
            </a:pPr>
            <a:r>
              <a:rPr lang="en-US" sz="1200" b="0" dirty="0">
                <a:latin typeface="Lato" charset="0"/>
                <a:ea typeface="Lato" charset="0"/>
                <a:cs typeface="Lato" charset="0"/>
              </a:rPr>
              <a:t>Click </a:t>
            </a:r>
            <a:r>
              <a:rPr lang="en-US" sz="1200" dirty="0">
                <a:latin typeface="Lato" charset="0"/>
                <a:ea typeface="Lato" charset="0"/>
                <a:cs typeface="Lato" charset="0"/>
              </a:rPr>
              <a:t>“Transfer”.</a:t>
            </a:r>
            <a:r>
              <a:rPr lang="en-US" sz="1200" b="0" dirty="0">
                <a:latin typeface="Lato" charset="0"/>
                <a:ea typeface="Lato" charset="0"/>
                <a:cs typeface="Lato" charset="0"/>
              </a:rPr>
              <a:t> </a:t>
            </a:r>
          </a:p>
          <a:p>
            <a:pPr marL="342900" indent="-342900">
              <a:buFont typeface="+mj-lt"/>
              <a:buAutoNum type="arabicPeriod"/>
            </a:pPr>
            <a:r>
              <a:rPr lang="en-US" sz="1200" b="0" dirty="0">
                <a:latin typeface="Lato" charset="0"/>
                <a:ea typeface="Lato" charset="0"/>
                <a:cs typeface="Lato" charset="0"/>
              </a:rPr>
              <a:t>Enter the name of the contact you want to transfer to. Click on the contact to select them for transferring. Click on the contact to select them for transferring. You can also enter an extension or phone number into the box. </a:t>
            </a:r>
          </a:p>
          <a:p>
            <a:pPr marL="342900" indent="-342900">
              <a:buFont typeface="+mj-lt"/>
              <a:buAutoNum type="arabicPeriod"/>
            </a:pPr>
            <a:r>
              <a:rPr lang="en-US" sz="1200" b="0" dirty="0">
                <a:latin typeface="Lato" charset="0"/>
                <a:ea typeface="Lato" charset="0"/>
                <a:cs typeface="Lato" charset="0"/>
              </a:rPr>
              <a:t>To warm transfer, click “</a:t>
            </a:r>
            <a:r>
              <a:rPr lang="en-US" sz="1200" dirty="0">
                <a:latin typeface="Lato" charset="0"/>
                <a:ea typeface="Lato" charset="0"/>
                <a:cs typeface="Lato" charset="0"/>
              </a:rPr>
              <a:t>Attended Audio</a:t>
            </a:r>
            <a:r>
              <a:rPr lang="en-US" sz="1200" b="0" dirty="0">
                <a:latin typeface="Lato" charset="0"/>
                <a:ea typeface="Lato" charset="0"/>
                <a:cs typeface="Lato" charset="0"/>
              </a:rPr>
              <a:t>”. You will see both calls active. Click “</a:t>
            </a:r>
            <a:r>
              <a:rPr lang="en-US" sz="1200" dirty="0">
                <a:latin typeface="Lato" charset="0"/>
                <a:ea typeface="Lato" charset="0"/>
                <a:cs typeface="Lato" charset="0"/>
              </a:rPr>
              <a:t>Complete Transfer</a:t>
            </a:r>
            <a:r>
              <a:rPr lang="en-US" sz="1200" b="0" dirty="0">
                <a:latin typeface="Lato" charset="0"/>
                <a:ea typeface="Lato" charset="0"/>
                <a:cs typeface="Lato" charset="0"/>
              </a:rPr>
              <a:t>” when finished. </a:t>
            </a:r>
          </a:p>
        </p:txBody>
      </p:sp>
      <p:sp>
        <p:nvSpPr>
          <p:cNvPr id="8" name="Content Placeholder 2">
            <a:extLst>
              <a:ext uri="{FF2B5EF4-FFF2-40B4-BE49-F238E27FC236}">
                <a16:creationId xmlns:a16="http://schemas.microsoft.com/office/drawing/2014/main" id="{F238E289-17D7-46BB-831B-7DF27169794C}"/>
              </a:ext>
            </a:extLst>
          </p:cNvPr>
          <p:cNvSpPr txBox="1">
            <a:spLocks/>
          </p:cNvSpPr>
          <p:nvPr/>
        </p:nvSpPr>
        <p:spPr>
          <a:xfrm>
            <a:off x="2778526" y="1498631"/>
            <a:ext cx="78867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3A514"/>
              </a:buClr>
              <a:buFont typeface="Arial" panose="020B0604020202020204" pitchFamily="34" charset="0"/>
              <a:buNone/>
              <a:defRPr sz="1800" b="1" i="0" kern="1200">
                <a:solidFill>
                  <a:srgbClr val="0E48B1"/>
                </a:solidFill>
                <a:latin typeface="Lato Bold"/>
                <a:ea typeface="+mn-ea"/>
                <a:cs typeface="Lato Bold"/>
              </a:defRPr>
            </a:lvl1pPr>
            <a:lvl2pPr marL="6858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2pPr>
            <a:lvl3pPr marL="11430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3pPr>
            <a:lvl4pPr marL="16002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4pPr>
            <a:lvl5pPr marL="2057400" indent="-228600" algn="l" defTabSz="914400" rtl="0" eaLnBrk="1" latinLnBrk="0" hangingPunct="1">
              <a:lnSpc>
                <a:spcPct val="90000"/>
              </a:lnSpc>
              <a:spcBef>
                <a:spcPts val="500"/>
              </a:spcBef>
              <a:buClr>
                <a:srgbClr val="F3A514"/>
              </a:buClr>
              <a:buFont typeface="Arial" panose="020B0604020202020204" pitchFamily="34" charset="0"/>
              <a:buChar char="•"/>
              <a:defRPr sz="1400" kern="1200">
                <a:solidFill>
                  <a:srgbClr val="0E48B1"/>
                </a:solidFill>
                <a:latin typeface="Lato Regular"/>
                <a:ea typeface="+mn-ea"/>
                <a:cs typeface="Lato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3A514"/>
              </a:buClr>
              <a:buSzTx/>
              <a:buFont typeface="Arial"/>
              <a:buChar char="•"/>
              <a:tabLst/>
              <a:defRPr/>
            </a:pPr>
            <a:endParaRPr kumimoji="0" lang="en-US" sz="1400" b="0" i="0" u="none" strike="noStrike" kern="1200" cap="none" spc="0" normalizeH="0" baseline="0" noProof="0" dirty="0">
              <a:ln>
                <a:noFill/>
              </a:ln>
              <a:solidFill>
                <a:srgbClr val="0E48B1"/>
              </a:solidFill>
              <a:effectLst/>
              <a:uLnTx/>
              <a:uFillTx/>
              <a:latin typeface="Lato Bold"/>
              <a:ea typeface="+mn-ea"/>
            </a:endParaRPr>
          </a:p>
        </p:txBody>
      </p:sp>
      <p:pic>
        <p:nvPicPr>
          <p:cNvPr id="13" name="Picture 12">
            <a:extLst>
              <a:ext uri="{FF2B5EF4-FFF2-40B4-BE49-F238E27FC236}">
                <a16:creationId xmlns:a16="http://schemas.microsoft.com/office/drawing/2014/main" id="{005A6AD9-BCE3-4687-AF50-8235C4B96ED5}"/>
              </a:ext>
            </a:extLst>
          </p:cNvPr>
          <p:cNvPicPr>
            <a:picLocks noChangeAspect="1"/>
          </p:cNvPicPr>
          <p:nvPr/>
        </p:nvPicPr>
        <p:blipFill>
          <a:blip r:embed="rId2"/>
          <a:stretch>
            <a:fillRect/>
          </a:stretch>
        </p:blipFill>
        <p:spPr>
          <a:xfrm>
            <a:off x="930526" y="2641281"/>
            <a:ext cx="1933868" cy="3466989"/>
          </a:xfrm>
          <a:prstGeom prst="rect">
            <a:avLst/>
          </a:prstGeom>
          <a:ln>
            <a:solidFill>
              <a:schemeClr val="tx1"/>
            </a:solidFill>
          </a:ln>
        </p:spPr>
      </p:pic>
      <p:pic>
        <p:nvPicPr>
          <p:cNvPr id="5" name="Picture 4">
            <a:extLst>
              <a:ext uri="{FF2B5EF4-FFF2-40B4-BE49-F238E27FC236}">
                <a16:creationId xmlns:a16="http://schemas.microsoft.com/office/drawing/2014/main" id="{8B0F9071-1867-4A7B-AEBE-5AE9597B7387}"/>
              </a:ext>
            </a:extLst>
          </p:cNvPr>
          <p:cNvPicPr>
            <a:picLocks noChangeAspect="1"/>
          </p:cNvPicPr>
          <p:nvPr/>
        </p:nvPicPr>
        <p:blipFill>
          <a:blip r:embed="rId3"/>
          <a:stretch>
            <a:fillRect/>
          </a:stretch>
        </p:blipFill>
        <p:spPr>
          <a:xfrm>
            <a:off x="3731962" y="2641281"/>
            <a:ext cx="4481512" cy="3466988"/>
          </a:xfrm>
          <a:prstGeom prst="rect">
            <a:avLst/>
          </a:prstGeom>
          <a:ln>
            <a:solidFill>
              <a:schemeClr val="tx1"/>
            </a:solidFill>
          </a:ln>
        </p:spPr>
      </p:pic>
      <p:pic>
        <p:nvPicPr>
          <p:cNvPr id="7" name="Picture 6">
            <a:extLst>
              <a:ext uri="{FF2B5EF4-FFF2-40B4-BE49-F238E27FC236}">
                <a16:creationId xmlns:a16="http://schemas.microsoft.com/office/drawing/2014/main" id="{7D31E7BC-6B85-4177-9FB1-9DDEFB03BD8F}"/>
              </a:ext>
            </a:extLst>
          </p:cNvPr>
          <p:cNvPicPr>
            <a:picLocks noChangeAspect="1"/>
          </p:cNvPicPr>
          <p:nvPr/>
        </p:nvPicPr>
        <p:blipFill>
          <a:blip r:embed="rId4"/>
          <a:stretch>
            <a:fillRect/>
          </a:stretch>
        </p:blipFill>
        <p:spPr>
          <a:xfrm>
            <a:off x="3086643" y="4527119"/>
            <a:ext cx="5772150" cy="1581150"/>
          </a:xfrm>
          <a:prstGeom prst="rect">
            <a:avLst/>
          </a:prstGeom>
          <a:ln>
            <a:solidFill>
              <a:schemeClr val="tx1"/>
            </a:solidFill>
          </a:ln>
        </p:spPr>
      </p:pic>
    </p:spTree>
    <p:extLst>
      <p:ext uri="{BB962C8B-B14F-4D97-AF65-F5344CB8AC3E}">
        <p14:creationId xmlns:p14="http://schemas.microsoft.com/office/powerpoint/2010/main" val="292452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357"/>
            <a:ext cx="7886700" cy="1325563"/>
          </a:xfrm>
        </p:spPr>
        <p:txBody>
          <a:bodyPr/>
          <a:lstStyle/>
          <a:p>
            <a:r>
              <a:rPr lang="en-US" dirty="0"/>
              <a:t>Conference Calls</a:t>
            </a:r>
          </a:p>
        </p:txBody>
      </p:sp>
      <p:sp>
        <p:nvSpPr>
          <p:cNvPr id="3" name="Content Placeholder 2"/>
          <p:cNvSpPr>
            <a:spLocks noGrp="1"/>
          </p:cNvSpPr>
          <p:nvPr>
            <p:ph idx="1"/>
          </p:nvPr>
        </p:nvSpPr>
        <p:spPr>
          <a:xfrm>
            <a:off x="628650" y="1043544"/>
            <a:ext cx="7886700" cy="4351338"/>
          </a:xfrm>
        </p:spPr>
        <p:txBody>
          <a:bodyPr>
            <a:normAutofit/>
          </a:bodyPr>
          <a:lstStyle/>
          <a:p>
            <a:pPr marL="342900" indent="-342900">
              <a:buFont typeface="+mj-lt"/>
              <a:buAutoNum type="arabicPeriod"/>
            </a:pPr>
            <a:r>
              <a:rPr lang="en-US" sz="1200" b="0" dirty="0">
                <a:latin typeface="Lato" charset="0"/>
                <a:ea typeface="Lato" charset="0"/>
                <a:cs typeface="Lato" charset="0"/>
              </a:rPr>
              <a:t>To initiate conference calls, when on an active call, click the dial pad drown down box next to the mute button to bring up your call options.  </a:t>
            </a:r>
          </a:p>
          <a:p>
            <a:pPr marL="342900" indent="-342900">
              <a:buFont typeface="+mj-lt"/>
              <a:buAutoNum type="arabicPeriod"/>
            </a:pPr>
            <a:r>
              <a:rPr lang="en-US" sz="1200" b="0" dirty="0">
                <a:latin typeface="Lato" charset="0"/>
                <a:ea typeface="Lato" charset="0"/>
                <a:cs typeface="Lato" charset="0"/>
              </a:rPr>
              <a:t>Click </a:t>
            </a:r>
            <a:r>
              <a:rPr lang="en-US" sz="1200" dirty="0">
                <a:latin typeface="Lato" charset="0"/>
                <a:ea typeface="Lato" charset="0"/>
                <a:cs typeface="Lato" charset="0"/>
              </a:rPr>
              <a:t>“Conference”.</a:t>
            </a:r>
            <a:endParaRPr lang="en-US" sz="1200" b="0" dirty="0">
              <a:latin typeface="Lato" charset="0"/>
              <a:ea typeface="Lato" charset="0"/>
              <a:cs typeface="Lato" charset="0"/>
            </a:endParaRPr>
          </a:p>
          <a:p>
            <a:pPr marL="342900" indent="-342900">
              <a:buFont typeface="+mj-lt"/>
              <a:buAutoNum type="arabicPeriod"/>
            </a:pPr>
            <a:r>
              <a:rPr lang="en-US" sz="1200" b="0" dirty="0">
                <a:latin typeface="Lato" charset="0"/>
                <a:ea typeface="Lato" charset="0"/>
                <a:cs typeface="Lato" charset="0"/>
              </a:rPr>
              <a:t>Enter the name of the contact you want to transfer to. Click on the contact to select them for transferring. Click on the contact to select them for transferring. You can also enter an extension or phone number into the box. </a:t>
            </a:r>
          </a:p>
          <a:p>
            <a:pPr marL="285750" indent="-285750">
              <a:buFont typeface="Arial" panose="020B0604020202020204" pitchFamily="34" charset="0"/>
              <a:buChar char="•"/>
            </a:pPr>
            <a:endParaRPr lang="en-US" sz="1400" b="0" dirty="0">
              <a:latin typeface="Lato" charset="0"/>
              <a:ea typeface="Lato" charset="0"/>
              <a:cs typeface="Lato" charset="0"/>
            </a:endParaRPr>
          </a:p>
        </p:txBody>
      </p:sp>
      <p:pic>
        <p:nvPicPr>
          <p:cNvPr id="13" name="Picture 12">
            <a:extLst>
              <a:ext uri="{FF2B5EF4-FFF2-40B4-BE49-F238E27FC236}">
                <a16:creationId xmlns:a16="http://schemas.microsoft.com/office/drawing/2014/main" id="{5B934227-E60A-4458-AB36-6F9ECBADD6B9}"/>
              </a:ext>
            </a:extLst>
          </p:cNvPr>
          <p:cNvPicPr>
            <a:picLocks noChangeAspect="1"/>
          </p:cNvPicPr>
          <p:nvPr/>
        </p:nvPicPr>
        <p:blipFill>
          <a:blip r:embed="rId2"/>
          <a:stretch>
            <a:fillRect/>
          </a:stretch>
        </p:blipFill>
        <p:spPr>
          <a:xfrm>
            <a:off x="131501" y="2546925"/>
            <a:ext cx="5289812" cy="3468453"/>
          </a:xfrm>
          <a:prstGeom prst="rect">
            <a:avLst/>
          </a:prstGeom>
        </p:spPr>
      </p:pic>
      <p:pic>
        <p:nvPicPr>
          <p:cNvPr id="8" name="Picture 7">
            <a:extLst>
              <a:ext uri="{FF2B5EF4-FFF2-40B4-BE49-F238E27FC236}">
                <a16:creationId xmlns:a16="http://schemas.microsoft.com/office/drawing/2014/main" id="{E6F8A2F9-0CCF-4402-B6FE-F092B98884DA}"/>
              </a:ext>
            </a:extLst>
          </p:cNvPr>
          <p:cNvPicPr>
            <a:picLocks noChangeAspect="1"/>
          </p:cNvPicPr>
          <p:nvPr/>
        </p:nvPicPr>
        <p:blipFill>
          <a:blip r:embed="rId3"/>
          <a:stretch>
            <a:fillRect/>
          </a:stretch>
        </p:blipFill>
        <p:spPr>
          <a:xfrm>
            <a:off x="5531996" y="2546925"/>
            <a:ext cx="2572109" cy="3267531"/>
          </a:xfrm>
          <a:prstGeom prst="rect">
            <a:avLst/>
          </a:prstGeom>
        </p:spPr>
      </p:pic>
    </p:spTree>
    <p:extLst>
      <p:ext uri="{BB962C8B-B14F-4D97-AF65-F5344CB8AC3E}">
        <p14:creationId xmlns:p14="http://schemas.microsoft.com/office/powerpoint/2010/main" val="35699694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4500</TotalTime>
  <Words>1403</Words>
  <Application>Microsoft Office PowerPoint</Application>
  <PresentationFormat>On-screen Show (4:3)</PresentationFormat>
  <Paragraphs>84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Lato</vt:lpstr>
      <vt:lpstr>Lato Bold</vt:lpstr>
      <vt:lpstr>Lato Light</vt:lpstr>
      <vt:lpstr>Lato Regular</vt:lpstr>
      <vt:lpstr>Custom Design</vt:lpstr>
      <vt:lpstr>Nextiva Desktop App Training</vt:lpstr>
      <vt:lpstr>What is the Nextiva Desktop App? How do I get the App?</vt:lpstr>
      <vt:lpstr>Nextiva App Main Screen </vt:lpstr>
      <vt:lpstr>Inbound Calls</vt:lpstr>
      <vt:lpstr>Inbound Calls – In progress</vt:lpstr>
      <vt:lpstr>Outbound Calls</vt:lpstr>
      <vt:lpstr>Transferring calls - Blind </vt:lpstr>
      <vt:lpstr>Transferring calls - Warm </vt:lpstr>
      <vt:lpstr>Conference Calls</vt:lpstr>
      <vt:lpstr>Conference Calls – Bringing it all together</vt:lpstr>
      <vt:lpstr>Directory – Searching and Adding Contacts</vt:lpstr>
      <vt:lpstr>Contacts</vt:lpstr>
      <vt:lpstr>Contacts – Adding Outside Contacts</vt:lpstr>
      <vt:lpstr>Voicemail</vt:lpstr>
      <vt:lpstr>Chat</vt:lpstr>
      <vt:lpstr>Call History</vt:lpstr>
      <vt:lpstr>Pull Calls</vt:lpstr>
      <vt:lpstr>PowerPoint Presentation</vt:lpstr>
    </vt:vector>
  </TitlesOfParts>
  <Company>UNITEDWEB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Cloud Communications</dc:title>
  <dc:creator>M Miller</dc:creator>
  <cp:lastModifiedBy>William Frank</cp:lastModifiedBy>
  <cp:revision>165</cp:revision>
  <dcterms:created xsi:type="dcterms:W3CDTF">2013-10-16T16:40:43Z</dcterms:created>
  <dcterms:modified xsi:type="dcterms:W3CDTF">2020-08-20T11:26:39Z</dcterms:modified>
</cp:coreProperties>
</file>